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305" r:id="rId2"/>
    <p:sldId id="282" r:id="rId3"/>
    <p:sldId id="294" r:id="rId4"/>
    <p:sldId id="284" r:id="rId5"/>
    <p:sldId id="310" r:id="rId6"/>
    <p:sldId id="309" r:id="rId7"/>
    <p:sldId id="295" r:id="rId8"/>
    <p:sldId id="306" r:id="rId9"/>
    <p:sldId id="307" r:id="rId10"/>
    <p:sldId id="308" r:id="rId11"/>
    <p:sldId id="291" r:id="rId12"/>
    <p:sldId id="292" r:id="rId13"/>
    <p:sldId id="293" r:id="rId14"/>
    <p:sldId id="296" r:id="rId15"/>
    <p:sldId id="289" r:id="rId16"/>
    <p:sldId id="286" r:id="rId17"/>
    <p:sldId id="298" r:id="rId18"/>
    <p:sldId id="297" r:id="rId19"/>
    <p:sldId id="300" r:id="rId20"/>
    <p:sldId id="303" r:id="rId21"/>
    <p:sldId id="304" r:id="rId22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orient="horz" pos="1030" userDrawn="1">
          <p15:clr>
            <a:srgbClr val="A4A3A4"/>
          </p15:clr>
        </p15:guide>
        <p15:guide id="3" pos="3844">
          <p15:clr>
            <a:srgbClr val="A4A3A4"/>
          </p15:clr>
        </p15:guide>
        <p15:guide id="4" pos="1916">
          <p15:clr>
            <a:srgbClr val="A4A3A4"/>
          </p15:clr>
        </p15:guide>
        <p15:guide id="5" orient="horz" pos="21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BC49"/>
    <a:srgbClr val="1D8AC1"/>
    <a:srgbClr val="1A7BAE"/>
    <a:srgbClr val="BF3420"/>
    <a:srgbClr val="FDA907"/>
    <a:srgbClr val="062A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34" autoAdjust="0"/>
    <p:restoredTop sz="38980" autoAdjust="0"/>
  </p:normalViewPr>
  <p:slideViewPr>
    <p:cSldViewPr>
      <p:cViewPr varScale="1">
        <p:scale>
          <a:sx n="112" d="100"/>
          <a:sy n="112" d="100"/>
        </p:scale>
        <p:origin x="490" y="86"/>
      </p:cViewPr>
      <p:guideLst>
        <p:guide orient="horz" pos="2159"/>
        <p:guide orient="horz" pos="1030"/>
        <p:guide pos="3844"/>
        <p:guide pos="1916"/>
        <p:guide orient="horz" pos="216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-284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B56024-E033-460B-B461-F9C8C93C904B}" type="datetimeFigureOut">
              <a:rPr lang="zh-CN" altLang="en-US" smtClean="0"/>
              <a:pPr/>
              <a:t>2021/12/20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72FC-EDD4-43B4-B218-6888597E2A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2364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403541-C361-4440-AA44-DBB6527DDBFB}" type="datetimeFigureOut">
              <a:rPr lang="zh-CN" altLang="en-US" smtClean="0"/>
              <a:pPr/>
              <a:t>2021/12/20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461BB-BB29-447B-86E6-652C097B04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622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2E138-B969-4223-8341-28AEEB933A2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079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 rot="5400000">
            <a:off x="1790966" y="425408"/>
            <a:ext cx="2028376" cy="1177563"/>
          </a:xfrm>
          <a:custGeom>
            <a:avLst/>
            <a:gdLst/>
            <a:ahLst/>
            <a:cxnLst/>
            <a:rect l="l" t="t" r="r" b="b"/>
            <a:pathLst>
              <a:path w="2028376" h="1177563">
                <a:moveTo>
                  <a:pt x="0" y="1177563"/>
                </a:moveTo>
                <a:lnTo>
                  <a:pt x="0" y="0"/>
                </a:lnTo>
                <a:lnTo>
                  <a:pt x="2028376" y="0"/>
                </a:lnTo>
                <a:cubicBezTo>
                  <a:pt x="1624320" y="702037"/>
                  <a:pt x="867468" y="1174384"/>
                  <a:pt x="0" y="1177563"/>
                </a:cubicBezTo>
                <a:close/>
              </a:path>
            </a:pathLst>
          </a:custGeom>
          <a:solidFill>
            <a:srgbClr val="BF34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7"/>
          <p:cNvSpPr/>
          <p:nvPr userDrawn="1"/>
        </p:nvSpPr>
        <p:spPr>
          <a:xfrm rot="5400000">
            <a:off x="2809827" y="584110"/>
            <a:ext cx="2346109" cy="1177890"/>
          </a:xfrm>
          <a:custGeom>
            <a:avLst/>
            <a:gdLst/>
            <a:ahLst/>
            <a:cxnLst/>
            <a:rect l="l" t="t" r="r" b="b"/>
            <a:pathLst>
              <a:path w="2346109" h="1177890">
                <a:moveTo>
                  <a:pt x="0" y="1177890"/>
                </a:moveTo>
                <a:lnTo>
                  <a:pt x="0" y="0"/>
                </a:lnTo>
                <a:lnTo>
                  <a:pt x="2346109" y="0"/>
                </a:lnTo>
                <a:cubicBezTo>
                  <a:pt x="2346109" y="429552"/>
                  <a:pt x="2231144" y="832251"/>
                  <a:pt x="2028377" y="1177890"/>
                </a:cubicBezTo>
                <a:close/>
              </a:path>
            </a:pathLst>
          </a:custGeom>
          <a:solidFill>
            <a:srgbClr val="FDA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12"/>
          <p:cNvSpPr/>
          <p:nvPr userDrawn="1"/>
        </p:nvSpPr>
        <p:spPr>
          <a:xfrm rot="5400000">
            <a:off x="5324309" y="425407"/>
            <a:ext cx="2028375" cy="1177562"/>
          </a:xfrm>
          <a:custGeom>
            <a:avLst/>
            <a:gdLst/>
            <a:ahLst/>
            <a:cxnLst/>
            <a:rect l="l" t="t" r="r" b="b"/>
            <a:pathLst>
              <a:path w="2028375" h="1177562">
                <a:moveTo>
                  <a:pt x="0" y="1177562"/>
                </a:moveTo>
                <a:lnTo>
                  <a:pt x="0" y="0"/>
                </a:lnTo>
                <a:cubicBezTo>
                  <a:pt x="867468" y="3179"/>
                  <a:pt x="1624319" y="475526"/>
                  <a:pt x="2028375" y="1177562"/>
                </a:cubicBezTo>
                <a:close/>
              </a:path>
            </a:pathLst>
          </a:cu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13"/>
          <p:cNvSpPr/>
          <p:nvPr userDrawn="1"/>
        </p:nvSpPr>
        <p:spPr>
          <a:xfrm rot="5400000">
            <a:off x="3987408" y="584418"/>
            <a:ext cx="2346724" cy="1177890"/>
          </a:xfrm>
          <a:custGeom>
            <a:avLst/>
            <a:gdLst/>
            <a:ahLst/>
            <a:cxnLst/>
            <a:rect l="l" t="t" r="r" b="b"/>
            <a:pathLst>
              <a:path w="2346724" h="1177890">
                <a:moveTo>
                  <a:pt x="0" y="1177890"/>
                </a:moveTo>
                <a:lnTo>
                  <a:pt x="0" y="0"/>
                </a:lnTo>
                <a:lnTo>
                  <a:pt x="2028990" y="0"/>
                </a:lnTo>
                <a:cubicBezTo>
                  <a:pt x="2231759" y="345641"/>
                  <a:pt x="2346724" y="748340"/>
                  <a:pt x="2346724" y="1177890"/>
                </a:cubicBezTo>
                <a:close/>
              </a:path>
            </a:pathLst>
          </a:custGeom>
          <a:solidFill>
            <a:srgbClr val="95B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弧形 5"/>
          <p:cNvSpPr/>
          <p:nvPr userDrawn="1"/>
        </p:nvSpPr>
        <p:spPr>
          <a:xfrm>
            <a:off x="2074528" y="-2513200"/>
            <a:ext cx="4994940" cy="4994940"/>
          </a:xfrm>
          <a:prstGeom prst="arc">
            <a:avLst>
              <a:gd name="adj1" fmla="val 3404"/>
              <a:gd name="adj2" fmla="val 10819516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>
            <a:off x="4493240" y="2414232"/>
            <a:ext cx="157518" cy="15751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058450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0190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281524" y="0"/>
            <a:ext cx="105725" cy="721610"/>
            <a:chOff x="281524" y="0"/>
            <a:chExt cx="105725" cy="721610"/>
          </a:xfrm>
          <a:solidFill>
            <a:srgbClr val="1A7BAE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6" y="4963098"/>
            <a:ext cx="105725" cy="180402"/>
            <a:chOff x="281524" y="0"/>
            <a:chExt cx="105725" cy="721610"/>
          </a:xfrm>
          <a:solidFill>
            <a:srgbClr val="1A7BAE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706735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281524" y="0"/>
            <a:ext cx="105725" cy="721610"/>
            <a:chOff x="281524" y="0"/>
            <a:chExt cx="105725" cy="721610"/>
          </a:xfrm>
          <a:solidFill>
            <a:srgbClr val="95BC49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6" y="4963098"/>
            <a:ext cx="105725" cy="180402"/>
            <a:chOff x="281524" y="0"/>
            <a:chExt cx="105725" cy="721610"/>
          </a:xfrm>
          <a:solidFill>
            <a:srgbClr val="95BC49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6618931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281524" y="0"/>
            <a:ext cx="105725" cy="721610"/>
            <a:chOff x="281524" y="0"/>
            <a:chExt cx="105725" cy="721610"/>
          </a:xfrm>
          <a:solidFill>
            <a:srgbClr val="FDA907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6" y="4963098"/>
            <a:ext cx="105725" cy="180402"/>
            <a:chOff x="281524" y="0"/>
            <a:chExt cx="105725" cy="721610"/>
          </a:xfrm>
          <a:solidFill>
            <a:srgbClr val="FDA907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96466869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281524" y="0"/>
            <a:ext cx="105725" cy="721610"/>
            <a:chOff x="281524" y="0"/>
            <a:chExt cx="105725" cy="721610"/>
          </a:xfrm>
          <a:solidFill>
            <a:srgbClr val="BF3420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6" y="4963098"/>
            <a:ext cx="105725" cy="180402"/>
            <a:chOff x="281524" y="0"/>
            <a:chExt cx="105725" cy="721610"/>
          </a:xfrm>
          <a:solidFill>
            <a:srgbClr val="BF3420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572704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61510" y="0"/>
            <a:ext cx="225739" cy="721610"/>
            <a:chOff x="161510" y="0"/>
            <a:chExt cx="225739" cy="721610"/>
          </a:xfrm>
        </p:grpSpPr>
        <p:sp>
          <p:nvSpPr>
            <p:cNvPr id="3" name="矩形 2"/>
            <p:cNvSpPr/>
            <p:nvPr/>
          </p:nvSpPr>
          <p:spPr>
            <a:xfrm>
              <a:off x="161510" y="0"/>
              <a:ext cx="45719" cy="721610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221517" y="0"/>
              <a:ext cx="45719" cy="721610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6" y="4963098"/>
            <a:ext cx="225739" cy="180402"/>
            <a:chOff x="161510" y="0"/>
            <a:chExt cx="225739" cy="721610"/>
          </a:xfrm>
        </p:grpSpPr>
        <p:sp>
          <p:nvSpPr>
            <p:cNvPr id="8" name="矩形 7"/>
            <p:cNvSpPr/>
            <p:nvPr/>
          </p:nvSpPr>
          <p:spPr>
            <a:xfrm>
              <a:off x="161510" y="0"/>
              <a:ext cx="45719" cy="721610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21517" y="0"/>
              <a:ext cx="45719" cy="721610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8371333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392713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0" y="2706765"/>
            <a:ext cx="9144000" cy="135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 descr="C:\Documents and Settings\yangweizhou\桌面\2.jpg"/>
          <p:cNvPicPr>
            <a:picLocks noChangeAspect="1" noChangeArrowheads="1"/>
          </p:cNvPicPr>
          <p:nvPr userDrawn="1"/>
        </p:nvPicPr>
        <p:blipFill rotWithShape="1">
          <a:blip r:embed="rId2"/>
          <a:srcRect b="20467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6" r:id="rId4"/>
    <p:sldLayoutId id="2147483665" r:id="rId5"/>
    <p:sldLayoutId id="2147483667" r:id="rId6"/>
    <p:sldLayoutId id="2147483653" r:id="rId7"/>
    <p:sldLayoutId id="2147483662" r:id="rId8"/>
    <p:sldLayoutId id="2147483654" r:id="rId9"/>
    <p:sldLayoutId id="2147483651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8" r:id="rId16"/>
  </p:sldLayoutIdLst>
  <p:transition spd="slow">
    <p:push dir="u"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4.mp4"/><Relationship Id="rId7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5" Type="http://schemas.microsoft.com/office/2007/relationships/media" Target="../media/media5.mp4"/><Relationship Id="rId10" Type="http://schemas.openxmlformats.org/officeDocument/2006/relationships/image" Target="../media/image17.png"/><Relationship Id="rId4" Type="http://schemas.openxmlformats.org/officeDocument/2006/relationships/video" Target="../media/media4.mp4"/><Relationship Id="rId9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971675" y="3299918"/>
            <a:ext cx="5200650" cy="678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350" dirty="0">
                <a:solidFill>
                  <a:srgbClr val="4B4B4B"/>
                </a:solidFill>
              </a:rPr>
              <a:t>吕嘉溪</a:t>
            </a:r>
            <a:endParaRPr lang="en-US" altLang="zh-CN" sz="1350" dirty="0">
              <a:solidFill>
                <a:srgbClr val="4B4B4B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1350" dirty="0">
                <a:solidFill>
                  <a:srgbClr val="4B4B4B"/>
                </a:solidFill>
              </a:rPr>
              <a:t>2021</a:t>
            </a:r>
            <a:r>
              <a:rPr lang="zh-CN" altLang="en-US" sz="1350" dirty="0">
                <a:solidFill>
                  <a:srgbClr val="4B4B4B"/>
                </a:solidFill>
              </a:rPr>
              <a:t>年</a:t>
            </a:r>
            <a:r>
              <a:rPr lang="en-US" altLang="zh-CN" sz="1350" dirty="0">
                <a:solidFill>
                  <a:srgbClr val="4B4B4B"/>
                </a:solidFill>
              </a:rPr>
              <a:t>12</a:t>
            </a:r>
            <a:r>
              <a:rPr lang="zh-CN" altLang="en-US" sz="1350" dirty="0">
                <a:solidFill>
                  <a:srgbClr val="4B4B4B"/>
                </a:solidFill>
              </a:rPr>
              <a:t>月</a:t>
            </a:r>
            <a:r>
              <a:rPr lang="en-US" altLang="zh-CN" sz="1350" dirty="0">
                <a:solidFill>
                  <a:srgbClr val="4B4B4B"/>
                </a:solidFill>
              </a:rPr>
              <a:t>19</a:t>
            </a:r>
            <a:r>
              <a:rPr lang="zh-CN" altLang="en-US" sz="1350" dirty="0">
                <a:solidFill>
                  <a:srgbClr val="4B4B4B"/>
                </a:solidFill>
              </a:rPr>
              <a:t>日</a:t>
            </a:r>
            <a:endParaRPr lang="en-US" altLang="zh-CN" sz="1350" dirty="0">
              <a:solidFill>
                <a:srgbClr val="4B4B4B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819623" y="2263960"/>
            <a:ext cx="5128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4B4B4B"/>
                </a:solidFill>
              </a:rPr>
              <a:t>Translator         APP</a:t>
            </a:r>
            <a:endParaRPr lang="zh-CN" altLang="en-US" sz="4000" b="1" dirty="0">
              <a:solidFill>
                <a:srgbClr val="4B4B4B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579934" y="1268165"/>
            <a:ext cx="3983783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ByteDance-SJTU </a:t>
            </a:r>
            <a:r>
              <a:rPr lang="zh-CN" alt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课程项目</a:t>
            </a:r>
            <a:endParaRPr lang="en-US" altLang="zh-CN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443344" y="1954546"/>
            <a:ext cx="4256964" cy="69124"/>
            <a:chOff x="566555" y="877035"/>
            <a:chExt cx="2340260" cy="164545"/>
          </a:xfrm>
        </p:grpSpPr>
        <p:sp>
          <p:nvSpPr>
            <p:cNvPr id="7" name="矩形 6"/>
            <p:cNvSpPr/>
            <p:nvPr/>
          </p:nvSpPr>
          <p:spPr>
            <a:xfrm>
              <a:off x="566555" y="877035"/>
              <a:ext cx="585065" cy="164545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151620" y="877035"/>
              <a:ext cx="585065" cy="164545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36685" y="877035"/>
              <a:ext cx="585065" cy="164545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321750" y="877035"/>
              <a:ext cx="585065" cy="164545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E6DDF96B-A003-46F6-9DB5-A938F83C4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851" y="2211980"/>
            <a:ext cx="808189" cy="81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1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代码结构说明（续）</a:t>
            </a:r>
          </a:p>
        </p:txBody>
      </p:sp>
      <p:sp>
        <p:nvSpPr>
          <p:cNvPr id="12" name="矩形 11"/>
          <p:cNvSpPr/>
          <p:nvPr/>
        </p:nvSpPr>
        <p:spPr>
          <a:xfrm>
            <a:off x="476520" y="430384"/>
            <a:ext cx="38704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</a:rPr>
              <a:t>Always believe that something wonderful is about to happen.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21550" y="681540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56301D5D-7564-48AF-A100-AA5FD6E6A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208" y="669249"/>
            <a:ext cx="1888708" cy="414742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F7A9D12-72B3-410A-BEF1-201388DC634C}"/>
              </a:ext>
            </a:extLst>
          </p:cNvPr>
          <p:cNvSpPr txBox="1"/>
          <p:nvPr/>
        </p:nvSpPr>
        <p:spPr>
          <a:xfrm>
            <a:off x="395536" y="842122"/>
            <a:ext cx="5904656" cy="4212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在使用</a:t>
            </a:r>
            <a:r>
              <a:rPr lang="en-US" altLang="zh-CN" sz="1400" dirty="0" err="1">
                <a:latin typeface="等线" panose="02010600030101010101" pitchFamily="2" charset="-122"/>
                <a:ea typeface="等线" panose="02010600030101010101" pitchFamily="2" charset="-122"/>
              </a:rPr>
              <a:t>RecyclerView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和</a:t>
            </a:r>
            <a:r>
              <a:rPr lang="en-US" altLang="zh-CN" sz="1400" dirty="0" err="1">
                <a:latin typeface="等线" panose="02010600030101010101" pitchFamily="2" charset="-122"/>
                <a:ea typeface="等线" panose="02010600030101010101" pitchFamily="2" charset="-122"/>
              </a:rPr>
              <a:t>ViewPager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呈现数据时，需要用到一些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adapter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latin typeface="等线" panose="02010600030101010101" pitchFamily="2" charset="-122"/>
                <a:ea typeface="等线" panose="02010600030101010101" pitchFamily="2" charset="-122"/>
              </a:rPr>
              <a:t>HistoryRecyclerviewAdapter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和</a:t>
            </a:r>
            <a:r>
              <a:rPr lang="en-US" altLang="zh-CN" sz="1400" dirty="0" err="1">
                <a:latin typeface="等线" panose="02010600030101010101" pitchFamily="2" charset="-122"/>
                <a:ea typeface="等线" panose="02010600030101010101" pitchFamily="2" charset="-122"/>
              </a:rPr>
              <a:t>MyRecyclerviewAdapter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分别用于历史记录和单词本的</a:t>
            </a:r>
            <a:r>
              <a:rPr lang="en-US" altLang="zh-CN" sz="1400" dirty="0" err="1">
                <a:latin typeface="等线" panose="02010600030101010101" pitchFamily="2" charset="-122"/>
                <a:ea typeface="等线" panose="02010600030101010101" pitchFamily="2" charset="-122"/>
              </a:rPr>
              <a:t>RecyclerView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呈现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latin typeface="等线" panose="02010600030101010101" pitchFamily="2" charset="-122"/>
                <a:ea typeface="等线" panose="02010600030101010101" pitchFamily="2" charset="-122"/>
              </a:rPr>
              <a:t>ViewPagerAdapter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是</a:t>
            </a:r>
            <a:r>
              <a:rPr lang="en-US" altLang="zh-CN" sz="1400" dirty="0" err="1">
                <a:latin typeface="等线" panose="02010600030101010101" pitchFamily="2" charset="-122"/>
                <a:ea typeface="等线" panose="02010600030101010101" pitchFamily="2" charset="-122"/>
              </a:rPr>
              <a:t>ViewPager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的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adapter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latin typeface="等线" panose="02010600030101010101" pitchFamily="2" charset="-122"/>
                <a:ea typeface="等线" panose="02010600030101010101" pitchFamily="2" charset="-122"/>
              </a:rPr>
              <a:t>SwipeToDeleteCallback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：用于实现单词本内元素的左滑删除功能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20000"/>
              </a:lnSpc>
            </a:pP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两个数据模型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User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：用户类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latin typeface="等线" panose="02010600030101010101" pitchFamily="2" charset="-122"/>
                <a:ea typeface="等线" panose="02010600030101010101" pitchFamily="2" charset="-122"/>
              </a:rPr>
              <a:t>WordDetail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：单词类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20000"/>
              </a:lnSpc>
            </a:pP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其他工具类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latin typeface="等线" panose="02010600030101010101" pitchFamily="2" charset="-122"/>
                <a:ea typeface="等线" panose="02010600030101010101" pitchFamily="2" charset="-122"/>
              </a:rPr>
              <a:t>InputValidation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：定义了一些用户注册登录时的有效性判断方法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latin typeface="等线" panose="02010600030101010101" pitchFamily="2" charset="-122"/>
                <a:ea typeface="等线" panose="02010600030101010101" pitchFamily="2" charset="-122"/>
              </a:rPr>
              <a:t>SearchBox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：自定义搜索框布局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latin typeface="等线" panose="02010600030101010101" pitchFamily="2" charset="-122"/>
                <a:ea typeface="等线" panose="02010600030101010101" pitchFamily="2" charset="-122"/>
              </a:rPr>
              <a:t>TimeConsumerInterceptor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：网络请求时间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latin typeface="等线" panose="02010600030101010101" pitchFamily="2" charset="-122"/>
                <a:ea typeface="等线" panose="02010600030101010101" pitchFamily="2" charset="-122"/>
              </a:rPr>
              <a:t>YoudaoServiceComplex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：有道词典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API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界面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latin typeface="等线" panose="02010600030101010101" pitchFamily="2" charset="-122"/>
                <a:ea typeface="等线" panose="02010600030101010101" pitchFamily="2" charset="-122"/>
              </a:rPr>
              <a:t>cn.json.dict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：有道词典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API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的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Json Bean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344488A-9ED2-4A44-A85C-50D7BFA283AB}"/>
              </a:ext>
            </a:extLst>
          </p:cNvPr>
          <p:cNvSpPr/>
          <p:nvPr/>
        </p:nvSpPr>
        <p:spPr>
          <a:xfrm>
            <a:off x="6948263" y="3569543"/>
            <a:ext cx="1302479" cy="442367"/>
          </a:xfrm>
          <a:prstGeom prst="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F02C6B-85BA-4274-B99A-9C789620381A}"/>
              </a:ext>
            </a:extLst>
          </p:cNvPr>
          <p:cNvSpPr txBox="1"/>
          <p:nvPr/>
        </p:nvSpPr>
        <p:spPr>
          <a:xfrm>
            <a:off x="8242738" y="3636837"/>
            <a:ext cx="901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95BC49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数据模型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21C2350-6F45-414F-B070-81A0BA802642}"/>
              </a:ext>
            </a:extLst>
          </p:cNvPr>
          <p:cNvSpPr/>
          <p:nvPr/>
        </p:nvSpPr>
        <p:spPr>
          <a:xfrm>
            <a:off x="6948263" y="1347614"/>
            <a:ext cx="1449161" cy="720079"/>
          </a:xfrm>
          <a:prstGeom prst="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8875C17-0118-44F5-8231-67B0DD679525}"/>
              </a:ext>
            </a:extLst>
          </p:cNvPr>
          <p:cNvSpPr txBox="1"/>
          <p:nvPr/>
        </p:nvSpPr>
        <p:spPr>
          <a:xfrm>
            <a:off x="8332916" y="1547334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95BC49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Adapter</a:t>
            </a:r>
            <a:endParaRPr lang="zh-CN" altLang="en-US" sz="1400" b="1" dirty="0">
              <a:solidFill>
                <a:srgbClr val="95BC49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E17A404-14D7-4402-BFF1-F2FC1FBC2EA6}"/>
              </a:ext>
            </a:extLst>
          </p:cNvPr>
          <p:cNvSpPr/>
          <p:nvPr/>
        </p:nvSpPr>
        <p:spPr>
          <a:xfrm>
            <a:off x="6959303" y="4114211"/>
            <a:ext cx="1283436" cy="617779"/>
          </a:xfrm>
          <a:prstGeom prst="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AF35D41-5F90-4353-B4D0-7F6E6C5386C5}"/>
              </a:ext>
            </a:extLst>
          </p:cNvPr>
          <p:cNvSpPr txBox="1"/>
          <p:nvPr/>
        </p:nvSpPr>
        <p:spPr>
          <a:xfrm>
            <a:off x="8257100" y="4235564"/>
            <a:ext cx="901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95BC49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工具类</a:t>
            </a:r>
          </a:p>
        </p:txBody>
      </p:sp>
    </p:spTree>
    <p:extLst>
      <p:ext uri="{BB962C8B-B14F-4D97-AF65-F5344CB8AC3E}">
        <p14:creationId xmlns:p14="http://schemas.microsoft.com/office/powerpoint/2010/main" val="157502570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网络请求模块</a:t>
            </a:r>
          </a:p>
        </p:txBody>
      </p:sp>
      <p:sp>
        <p:nvSpPr>
          <p:cNvPr id="12" name="矩形 11"/>
          <p:cNvSpPr/>
          <p:nvPr/>
        </p:nvSpPr>
        <p:spPr>
          <a:xfrm>
            <a:off x="476520" y="430384"/>
            <a:ext cx="38704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</a:rPr>
              <a:t>Always believe that something wonderful is about to happen.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21550" y="681540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4E6C6D92-EABB-4D63-ACDA-B65F5FA019E2}"/>
              </a:ext>
            </a:extLst>
          </p:cNvPr>
          <p:cNvSpPr txBox="1"/>
          <p:nvPr/>
        </p:nvSpPr>
        <p:spPr>
          <a:xfrm>
            <a:off x="395536" y="842122"/>
            <a:ext cx="5472608" cy="2919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词典数据来源：采用了有道词典免费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API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网络请求操作：采用了</a:t>
            </a:r>
            <a:r>
              <a:rPr lang="en-US" altLang="zh-CN" sz="1400" b="1" dirty="0" err="1">
                <a:solidFill>
                  <a:schemeClr val="accent3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Retrofit+OKHttp</a:t>
            </a:r>
            <a:r>
              <a:rPr lang="zh-CN" altLang="en-US" sz="1400" b="1" dirty="0">
                <a:solidFill>
                  <a:schemeClr val="accent3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框架</a:t>
            </a:r>
            <a:endParaRPr lang="en-US" altLang="zh-CN" sz="1400" b="1" dirty="0">
              <a:solidFill>
                <a:schemeClr val="accent3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对抓取的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Json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格式数据进行解析并呈现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主要功能：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获取单词音标、考试类型、常用释义、词态变化、例句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通过点击星标将单词加入生词本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通过点击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icon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播放从网络</a:t>
            </a:r>
            <a:r>
              <a:rPr lang="en-US" altLang="zh-CN" sz="1400" dirty="0" err="1">
                <a:latin typeface="等线" panose="02010600030101010101" pitchFamily="2" charset="-122"/>
                <a:ea typeface="等线" panose="02010600030101010101" pitchFamily="2" charset="-122"/>
              </a:rPr>
              <a:t>url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获取的单词发音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20000"/>
              </a:lnSpc>
            </a:pP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播放单词音频的实现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采用</a:t>
            </a:r>
            <a:r>
              <a:rPr lang="en-US" altLang="zh-CN" sz="1400" dirty="0" err="1">
                <a:latin typeface="等线" panose="02010600030101010101" pitchFamily="2" charset="-122"/>
                <a:ea typeface="等线" panose="02010600030101010101" pitchFamily="2" charset="-122"/>
              </a:rPr>
              <a:t>MediaPlayer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载入并播放音频流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D8684B0-F859-45C4-AEFA-456F67377B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338073"/>
            <a:ext cx="2061855" cy="44673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AFE6D969-00AE-4908-BEA9-01A197EA3773}"/>
              </a:ext>
            </a:extLst>
          </p:cNvPr>
          <p:cNvSpPr/>
          <p:nvPr/>
        </p:nvSpPr>
        <p:spPr>
          <a:xfrm>
            <a:off x="7223107" y="915566"/>
            <a:ext cx="360040" cy="360040"/>
          </a:xfrm>
          <a:prstGeom prst="ellipse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2CFD6731-AF3D-481B-A2BD-470EB51FA88D}"/>
              </a:ext>
            </a:extLst>
          </p:cNvPr>
          <p:cNvSpPr/>
          <p:nvPr/>
        </p:nvSpPr>
        <p:spPr>
          <a:xfrm>
            <a:off x="7452320" y="1347614"/>
            <a:ext cx="360040" cy="360040"/>
          </a:xfrm>
          <a:prstGeom prst="ellipse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75439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数据库模块</a:t>
            </a:r>
          </a:p>
        </p:txBody>
      </p:sp>
      <p:sp>
        <p:nvSpPr>
          <p:cNvPr id="12" name="矩形 11"/>
          <p:cNvSpPr/>
          <p:nvPr/>
        </p:nvSpPr>
        <p:spPr>
          <a:xfrm>
            <a:off x="476520" y="430384"/>
            <a:ext cx="38704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</a:rPr>
              <a:t>Always believe that something wonderful is about to happen.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21550" y="681540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413B3468-D9B6-41FE-9F26-2720DBA4B718}"/>
              </a:ext>
            </a:extLst>
          </p:cNvPr>
          <p:cNvSpPr txBox="1"/>
          <p:nvPr/>
        </p:nvSpPr>
        <p:spPr>
          <a:xfrm>
            <a:off x="395536" y="842122"/>
            <a:ext cx="5112568" cy="2919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采用</a:t>
            </a:r>
            <a:r>
              <a:rPr lang="en-US" altLang="zh-CN" sz="1400" b="1" dirty="0">
                <a:solidFill>
                  <a:schemeClr val="accent3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SQLite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维护两张数据表：单词表和用户表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单词表：主要用于为生词本和历史记录提供数据来源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生词本：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select star=1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并且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deleted=0 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的记录，通过</a:t>
            </a:r>
            <a:r>
              <a:rPr lang="en-US" altLang="zh-CN" sz="1400" dirty="0" err="1">
                <a:latin typeface="等线" panose="02010600030101010101" pitchFamily="2" charset="-122"/>
                <a:ea typeface="等线" panose="02010600030101010101" pitchFamily="2" charset="-122"/>
              </a:rPr>
              <a:t>recyclerview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呈现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历史记录：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select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所有记录，按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id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逆序呈现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用户信息表：主要用于注册和登录系统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为了在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APP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关闭并在此打开后保留用户登录信息，采用</a:t>
            </a:r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Shared Preferences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存储键值对数据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95E89A80-9BF8-442D-A247-121BFCBC9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836987"/>
              </p:ext>
            </p:extLst>
          </p:nvPr>
        </p:nvGraphicFramePr>
        <p:xfrm>
          <a:off x="5940152" y="188023"/>
          <a:ext cx="2232248" cy="31070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06089">
                  <a:extLst>
                    <a:ext uri="{9D8B030D-6E8A-4147-A177-3AD203B41FA5}">
                      <a16:colId xmlns:a16="http://schemas.microsoft.com/office/drawing/2014/main" val="3789957632"/>
                    </a:ext>
                  </a:extLst>
                </a:gridCol>
                <a:gridCol w="1426159">
                  <a:extLst>
                    <a:ext uri="{9D8B030D-6E8A-4147-A177-3AD203B41FA5}">
                      <a16:colId xmlns:a16="http://schemas.microsoft.com/office/drawing/2014/main" val="1259490064"/>
                    </a:ext>
                  </a:extLst>
                </a:gridCol>
              </a:tblGrid>
              <a:tr h="258924">
                <a:tc>
                  <a:txBody>
                    <a:bodyPr/>
                    <a:lstStyle/>
                    <a:p>
                      <a:r>
                        <a:rPr lang="zh-CN" altLang="en-US" sz="105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字段名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5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字段含义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529049"/>
                  </a:ext>
                </a:extLst>
              </a:tr>
              <a:tr h="258924">
                <a:tc>
                  <a:txBody>
                    <a:bodyPr/>
                    <a:lstStyle/>
                    <a:p>
                      <a:r>
                        <a:rPr lang="en-US" altLang="zh-CN" sz="1050" b="0" kern="1200" dirty="0">
                          <a:solidFill>
                            <a:schemeClr val="dk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_id</a:t>
                      </a:r>
                      <a:endParaRPr lang="zh-CN" altLang="en-US" sz="105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5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主键，自动填充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275135"/>
                  </a:ext>
                </a:extLst>
              </a:tr>
              <a:tr h="258924">
                <a:tc>
                  <a:txBody>
                    <a:bodyPr/>
                    <a:lstStyle/>
                    <a:p>
                      <a:r>
                        <a:rPr lang="en-US" altLang="zh-CN" sz="105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word</a:t>
                      </a:r>
                      <a:endParaRPr lang="zh-CN" altLang="en-US" sz="105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5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单词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825898"/>
                  </a:ext>
                </a:extLst>
              </a:tr>
              <a:tr h="258924">
                <a:tc>
                  <a:txBody>
                    <a:bodyPr/>
                    <a:lstStyle/>
                    <a:p>
                      <a:r>
                        <a:rPr lang="en-US" altLang="zh-CN" sz="1050" dirty="0" err="1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usphone</a:t>
                      </a:r>
                      <a:endParaRPr lang="en-US" altLang="zh-CN" sz="105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5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美音音标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924939"/>
                  </a:ext>
                </a:extLst>
              </a:tr>
              <a:tr h="258924">
                <a:tc>
                  <a:txBody>
                    <a:bodyPr/>
                    <a:lstStyle/>
                    <a:p>
                      <a:r>
                        <a:rPr lang="en-US" altLang="zh-CN" sz="1050" dirty="0" err="1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ukphone</a:t>
                      </a:r>
                      <a:endParaRPr lang="en-US" altLang="zh-CN" sz="105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5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英音音标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573563"/>
                  </a:ext>
                </a:extLst>
              </a:tr>
              <a:tr h="258924">
                <a:tc>
                  <a:txBody>
                    <a:bodyPr/>
                    <a:lstStyle/>
                    <a:p>
                      <a:r>
                        <a:rPr lang="en-US" altLang="zh-CN" sz="1050" dirty="0" err="1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audiourl</a:t>
                      </a:r>
                      <a:endParaRPr lang="zh-CN" altLang="en-US" sz="105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5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音频</a:t>
                      </a:r>
                      <a:r>
                        <a:rPr lang="en-US" altLang="zh-CN" sz="1050" dirty="0" err="1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url</a:t>
                      </a:r>
                      <a:endParaRPr lang="zh-CN" altLang="en-US" sz="105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055414"/>
                  </a:ext>
                </a:extLst>
              </a:tr>
              <a:tr h="258924">
                <a:tc>
                  <a:txBody>
                    <a:bodyPr/>
                    <a:lstStyle/>
                    <a:p>
                      <a:r>
                        <a:rPr lang="en-US" altLang="zh-CN" sz="1050" dirty="0" err="1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examtype</a:t>
                      </a:r>
                      <a:endParaRPr lang="zh-CN" altLang="en-US" sz="105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5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考试类型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5983801"/>
                  </a:ext>
                </a:extLst>
              </a:tr>
              <a:tr h="258924">
                <a:tc>
                  <a:txBody>
                    <a:bodyPr/>
                    <a:lstStyle/>
                    <a:p>
                      <a:r>
                        <a:rPr lang="en-US" altLang="zh-CN" sz="105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5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含义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813095"/>
                  </a:ext>
                </a:extLst>
              </a:tr>
              <a:tr h="258924">
                <a:tc>
                  <a:txBody>
                    <a:bodyPr/>
                    <a:lstStyle/>
                    <a:p>
                      <a:r>
                        <a:rPr lang="en-US" altLang="zh-CN" sz="105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changes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5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词态变化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330827"/>
                  </a:ext>
                </a:extLst>
              </a:tr>
              <a:tr h="258924">
                <a:tc>
                  <a:txBody>
                    <a:bodyPr/>
                    <a:lstStyle/>
                    <a:p>
                      <a:r>
                        <a:rPr lang="en-US" altLang="zh-CN" sz="105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sentences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5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例句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175199"/>
                  </a:ext>
                </a:extLst>
              </a:tr>
              <a:tr h="258924">
                <a:tc>
                  <a:txBody>
                    <a:bodyPr/>
                    <a:lstStyle/>
                    <a:p>
                      <a:r>
                        <a:rPr lang="en-US" altLang="zh-CN" sz="105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5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是否星标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901021"/>
                  </a:ext>
                </a:extLst>
              </a:tr>
              <a:tr h="258924">
                <a:tc>
                  <a:txBody>
                    <a:bodyPr/>
                    <a:lstStyle/>
                    <a:p>
                      <a:r>
                        <a:rPr lang="en-US" altLang="zh-CN" sz="105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deleted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5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是否从单词本中删除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268600"/>
                  </a:ext>
                </a:extLst>
              </a:tr>
            </a:tbl>
          </a:graphicData>
        </a:graphic>
      </p:graphicFrame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48C038C5-8846-47A6-A9FC-FEF8071ED3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264250"/>
              </p:ext>
            </p:extLst>
          </p:nvPr>
        </p:nvGraphicFramePr>
        <p:xfrm>
          <a:off x="5940152" y="3579862"/>
          <a:ext cx="2232248" cy="12573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524238583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630302657"/>
                    </a:ext>
                  </a:extLst>
                </a:gridCol>
              </a:tblGrid>
              <a:tr h="231918">
                <a:tc>
                  <a:txBody>
                    <a:bodyPr/>
                    <a:lstStyle/>
                    <a:p>
                      <a:r>
                        <a:rPr lang="zh-CN" altLang="en-US" sz="105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字段名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5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字段含义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905725"/>
                  </a:ext>
                </a:extLst>
              </a:tr>
              <a:tr h="231918">
                <a:tc>
                  <a:txBody>
                    <a:bodyPr/>
                    <a:lstStyle/>
                    <a:p>
                      <a:r>
                        <a:rPr lang="en-US" altLang="zh-CN" sz="1050" b="0" kern="1200" dirty="0">
                          <a:solidFill>
                            <a:schemeClr val="dk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_id</a:t>
                      </a:r>
                      <a:endParaRPr lang="zh-CN" altLang="en-US" sz="105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5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主键，自动填充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917890"/>
                  </a:ext>
                </a:extLst>
              </a:tr>
              <a:tr h="231918">
                <a:tc>
                  <a:txBody>
                    <a:bodyPr/>
                    <a:lstStyle/>
                    <a:p>
                      <a:r>
                        <a:rPr lang="en-US" altLang="zh-CN" sz="1050" b="0" i="0" kern="1200" dirty="0" err="1">
                          <a:solidFill>
                            <a:schemeClr val="dk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user_name</a:t>
                      </a:r>
                      <a:endParaRPr lang="zh-CN" altLang="en-US" sz="60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5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用户名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2852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050" b="0" i="0" kern="1200" dirty="0" err="1">
                          <a:solidFill>
                            <a:schemeClr val="dk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user_email</a:t>
                      </a:r>
                      <a:endParaRPr lang="zh-CN" altLang="en-US" sz="60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5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用户邮箱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840392"/>
                  </a:ext>
                </a:extLst>
              </a:tr>
              <a:tr h="231918">
                <a:tc>
                  <a:txBody>
                    <a:bodyPr/>
                    <a:lstStyle/>
                    <a:p>
                      <a:r>
                        <a:rPr lang="en-US" altLang="zh-CN" sz="1050" b="0" i="0" kern="1200" dirty="0" err="1">
                          <a:solidFill>
                            <a:schemeClr val="dk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user_password</a:t>
                      </a:r>
                      <a:endParaRPr lang="zh-CN" altLang="en-US" sz="60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5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用户密码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02637"/>
                  </a:ext>
                </a:extLst>
              </a:tr>
            </a:tbl>
          </a:graphicData>
        </a:graphic>
      </p:graphicFrame>
      <p:graphicFrame>
        <p:nvGraphicFramePr>
          <p:cNvPr id="9" name="表格 3">
            <a:extLst>
              <a:ext uri="{FF2B5EF4-FFF2-40B4-BE49-F238E27FC236}">
                <a16:creationId xmlns:a16="http://schemas.microsoft.com/office/drawing/2014/main" id="{5441160B-202B-476A-B788-7B65BD7A8C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773344"/>
              </p:ext>
            </p:extLst>
          </p:nvPr>
        </p:nvGraphicFramePr>
        <p:xfrm>
          <a:off x="1547664" y="3579862"/>
          <a:ext cx="2736304" cy="12573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24018">
                  <a:extLst>
                    <a:ext uri="{9D8B030D-6E8A-4147-A177-3AD203B41FA5}">
                      <a16:colId xmlns:a16="http://schemas.microsoft.com/office/drawing/2014/main" val="524238583"/>
                    </a:ext>
                  </a:extLst>
                </a:gridCol>
                <a:gridCol w="1412286">
                  <a:extLst>
                    <a:ext uri="{9D8B030D-6E8A-4147-A177-3AD203B41FA5}">
                      <a16:colId xmlns:a16="http://schemas.microsoft.com/office/drawing/2014/main" val="630302657"/>
                    </a:ext>
                  </a:extLst>
                </a:gridCol>
              </a:tblGrid>
              <a:tr h="231918">
                <a:tc>
                  <a:txBody>
                    <a:bodyPr/>
                    <a:lstStyle/>
                    <a:p>
                      <a:r>
                        <a:rPr lang="zh-CN" altLang="en-US" sz="105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键值对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5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含义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905725"/>
                  </a:ext>
                </a:extLst>
              </a:tr>
              <a:tr h="231918">
                <a:tc>
                  <a:txBody>
                    <a:bodyPr/>
                    <a:lstStyle/>
                    <a:p>
                      <a:r>
                        <a:rPr lang="en-US" altLang="zh-CN" sz="1050" b="0" kern="1200" dirty="0" err="1">
                          <a:solidFill>
                            <a:schemeClr val="dk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isLogin</a:t>
                      </a:r>
                      <a:endParaRPr lang="zh-CN" altLang="en-US" sz="105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5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是否已登录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917890"/>
                  </a:ext>
                </a:extLst>
              </a:tr>
              <a:tr h="231918">
                <a:tc>
                  <a:txBody>
                    <a:bodyPr/>
                    <a:lstStyle/>
                    <a:p>
                      <a:r>
                        <a:rPr lang="en-US" altLang="zh-CN" sz="1050" b="0" kern="1200" dirty="0">
                          <a:solidFill>
                            <a:schemeClr val="dk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username</a:t>
                      </a:r>
                      <a:endParaRPr lang="zh-CN" altLang="en-US" sz="60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5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用户名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2852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050" b="0" kern="1200" dirty="0">
                          <a:solidFill>
                            <a:schemeClr val="dk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email</a:t>
                      </a:r>
                      <a:endParaRPr lang="zh-CN" altLang="en-US" sz="60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5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用户邮箱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840392"/>
                  </a:ext>
                </a:extLst>
              </a:tr>
              <a:tr h="231918">
                <a:tc>
                  <a:txBody>
                    <a:bodyPr/>
                    <a:lstStyle/>
                    <a:p>
                      <a:r>
                        <a:rPr lang="en-US" altLang="zh-CN" sz="1050" b="0" kern="1200" dirty="0">
                          <a:solidFill>
                            <a:schemeClr val="dk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password</a:t>
                      </a:r>
                      <a:endParaRPr lang="zh-CN" altLang="en-US" sz="60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5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用户密码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026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818248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注册与登录系统</a:t>
            </a:r>
          </a:p>
        </p:txBody>
      </p:sp>
      <p:sp>
        <p:nvSpPr>
          <p:cNvPr id="12" name="矩形 11"/>
          <p:cNvSpPr/>
          <p:nvPr/>
        </p:nvSpPr>
        <p:spPr>
          <a:xfrm>
            <a:off x="476520" y="430384"/>
            <a:ext cx="38704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</a:rPr>
              <a:t>Always believe that something wonderful is about to happen.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21550" y="681540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A5AA84F0-61D4-4508-A5CD-498D141695A7}"/>
              </a:ext>
            </a:extLst>
          </p:cNvPr>
          <p:cNvSpPr txBox="1"/>
          <p:nvPr/>
        </p:nvSpPr>
        <p:spPr>
          <a:xfrm>
            <a:off x="395536" y="842122"/>
            <a:ext cx="5472608" cy="334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登录和注册系统的逻辑设计如下：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009859-87D8-4A35-818B-7F15C69CA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50" y="1481650"/>
            <a:ext cx="8280920" cy="280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9788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A9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" y="2166704"/>
            <a:ext cx="9144000" cy="45005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495" y="-1433695"/>
            <a:ext cx="3720890" cy="8094524"/>
          </a:xfrm>
          <a:prstGeom prst="rect">
            <a:avLst/>
          </a:prstGeom>
          <a:noFill/>
          <a:effectLst>
            <a:outerShdw blurRad="165100" dist="76200" dir="1200000" algn="tl" rotWithShape="0">
              <a:prstClr val="black">
                <a:alpha val="1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52000">
                <a:solidFill>
                  <a:schemeClr val="bg1"/>
                </a:solidFill>
                <a:latin typeface="+mj-lt"/>
              </a:rPr>
              <a:t>3</a:t>
            </a:r>
            <a:endParaRPr lang="zh-CN" altLang="en-US" sz="5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79089" y="2155090"/>
            <a:ext cx="5178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400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Demo</a:t>
            </a:r>
            <a:r>
              <a:rPr lang="zh-CN" altLang="en-US" sz="2400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演示</a:t>
            </a:r>
          </a:p>
        </p:txBody>
      </p:sp>
      <p:sp>
        <p:nvSpPr>
          <p:cNvPr id="3" name="矩形 2"/>
          <p:cNvSpPr/>
          <p:nvPr/>
        </p:nvSpPr>
        <p:spPr>
          <a:xfrm>
            <a:off x="6007610" y="1397264"/>
            <a:ext cx="274985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altLang="zh-CN" sz="4400">
                <a:solidFill>
                  <a:schemeClr val="bg1"/>
                </a:solidFill>
                <a:latin typeface="Impact"/>
              </a:rPr>
              <a:t>PART THREE</a:t>
            </a:r>
            <a:endParaRPr lang="zh-CN" altLang="en-US" sz="4400">
              <a:solidFill>
                <a:schemeClr val="bg1"/>
              </a:solidFill>
              <a:latin typeface="Impac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36885" y="2691666"/>
            <a:ext cx="5220580" cy="1023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查词功能演示</a:t>
            </a:r>
            <a:endParaRPr lang="en-US" altLang="zh-CN" sz="14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生词本功能演示</a:t>
            </a:r>
            <a:endParaRPr lang="en-US" altLang="zh-CN" sz="14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注册与登录功能演示</a:t>
            </a:r>
          </a:p>
        </p:txBody>
      </p:sp>
    </p:spTree>
    <p:extLst>
      <p:ext uri="{BB962C8B-B14F-4D97-AF65-F5344CB8AC3E}">
        <p14:creationId xmlns:p14="http://schemas.microsoft.com/office/powerpoint/2010/main" val="422396699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查词功能演示</a:t>
            </a:r>
          </a:p>
        </p:txBody>
      </p:sp>
      <p:sp>
        <p:nvSpPr>
          <p:cNvPr id="12" name="矩形 11"/>
          <p:cNvSpPr/>
          <p:nvPr/>
        </p:nvSpPr>
        <p:spPr>
          <a:xfrm>
            <a:off x="476520" y="430384"/>
            <a:ext cx="38704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</a:rPr>
              <a:t>Always believe that something wonderful is about to happen.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21550" y="681540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final_1">
            <a:hlinkClick r:id="" action="ppaction://media"/>
            <a:extLst>
              <a:ext uri="{FF2B5EF4-FFF2-40B4-BE49-F238E27FC236}">
                <a16:creationId xmlns:a16="http://schemas.microsoft.com/office/drawing/2014/main" id="{76C29E20-3039-4074-840D-03D06A13F0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3608" y="830494"/>
            <a:ext cx="1821334" cy="395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519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生词本功能演示</a:t>
            </a:r>
          </a:p>
        </p:txBody>
      </p:sp>
      <p:sp>
        <p:nvSpPr>
          <p:cNvPr id="12" name="矩形 11"/>
          <p:cNvSpPr/>
          <p:nvPr/>
        </p:nvSpPr>
        <p:spPr>
          <a:xfrm>
            <a:off x="476520" y="430384"/>
            <a:ext cx="38704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</a:rPr>
              <a:t>Always believe that something wonderful is about to happen.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21550" y="681540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final_2">
            <a:hlinkClick r:id="" action="ppaction://media"/>
            <a:extLst>
              <a:ext uri="{FF2B5EF4-FFF2-40B4-BE49-F238E27FC236}">
                <a16:creationId xmlns:a16="http://schemas.microsoft.com/office/drawing/2014/main" id="{846D1426-C6C4-4ABA-8520-64C4324FE6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1600" y="830494"/>
            <a:ext cx="1906431" cy="41371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8709F87-120F-413A-BFB0-8DFD4C42F969}"/>
              </a:ext>
            </a:extLst>
          </p:cNvPr>
          <p:cNvSpPr txBox="1"/>
          <p:nvPr/>
        </p:nvSpPr>
        <p:spPr>
          <a:xfrm>
            <a:off x="3419872" y="1028966"/>
            <a:ext cx="5112568" cy="1109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Switch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开关：控制是否显示释义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左滑可将单词从生词本中删除，删除后在一定时间内可选择撤销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从生词本可以点击进入单词详情页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94588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注册与登录功能演示</a:t>
            </a:r>
          </a:p>
        </p:txBody>
      </p:sp>
      <p:sp>
        <p:nvSpPr>
          <p:cNvPr id="12" name="矩形 11"/>
          <p:cNvSpPr/>
          <p:nvPr/>
        </p:nvSpPr>
        <p:spPr>
          <a:xfrm>
            <a:off x="476520" y="430384"/>
            <a:ext cx="38704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</a:rPr>
              <a:t>Always believe that something wonderful is about to happen.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21550" y="681540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login1">
            <a:hlinkClick r:id="" action="ppaction://media"/>
            <a:extLst>
              <a:ext uri="{FF2B5EF4-FFF2-40B4-BE49-F238E27FC236}">
                <a16:creationId xmlns:a16="http://schemas.microsoft.com/office/drawing/2014/main" id="{D9D5AD9A-545C-426C-8E4A-400BEAD663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11960" y="1391880"/>
            <a:ext cx="1654984" cy="354639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63F6221-AAE5-46A9-931F-A2497C4B835E}"/>
              </a:ext>
            </a:extLst>
          </p:cNvPr>
          <p:cNvSpPr txBox="1"/>
          <p:nvPr/>
        </p:nvSpPr>
        <p:spPr>
          <a:xfrm>
            <a:off x="4211960" y="905826"/>
            <a:ext cx="1755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从相册上传头像</a:t>
            </a:r>
          </a:p>
        </p:txBody>
      </p:sp>
      <p:pic>
        <p:nvPicPr>
          <p:cNvPr id="6" name="login2">
            <a:hlinkClick r:id="" action="ppaction://media"/>
            <a:extLst>
              <a:ext uri="{FF2B5EF4-FFF2-40B4-BE49-F238E27FC236}">
                <a16:creationId xmlns:a16="http://schemas.microsoft.com/office/drawing/2014/main" id="{BD1554CD-34FA-420C-A889-CA53F67E15E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588224" y="1401620"/>
            <a:ext cx="1654984" cy="354639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C401C56-B779-4D10-A046-447EA9A4DC3F}"/>
              </a:ext>
            </a:extLst>
          </p:cNvPr>
          <p:cNvSpPr txBox="1"/>
          <p:nvPr/>
        </p:nvSpPr>
        <p:spPr>
          <a:xfrm>
            <a:off x="6660232" y="905826"/>
            <a:ext cx="1755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拍照上传头像</a:t>
            </a:r>
          </a:p>
        </p:txBody>
      </p:sp>
      <p:pic>
        <p:nvPicPr>
          <p:cNvPr id="9" name="login3">
            <a:hlinkClick r:id="" action="ppaction://media"/>
            <a:extLst>
              <a:ext uri="{FF2B5EF4-FFF2-40B4-BE49-F238E27FC236}">
                <a16:creationId xmlns:a16="http://schemas.microsoft.com/office/drawing/2014/main" id="{74107112-B9DE-45EF-9057-74A4F2742CB7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5616" y="1401621"/>
            <a:ext cx="1629697" cy="353665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D23F1D3-D8CA-4BD6-BA6A-5443813F643D}"/>
              </a:ext>
            </a:extLst>
          </p:cNvPr>
          <p:cNvSpPr txBox="1"/>
          <p:nvPr/>
        </p:nvSpPr>
        <p:spPr>
          <a:xfrm>
            <a:off x="728393" y="824394"/>
            <a:ext cx="2547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注册和登录演示（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注：好像输入密码时，录屏功能会自动黑屏）</a:t>
            </a:r>
            <a:endParaRPr lang="zh-CN" altLang="en-US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57989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7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19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34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" y="2166704"/>
            <a:ext cx="9144000" cy="45005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495" y="-1433695"/>
            <a:ext cx="3515706" cy="8094524"/>
          </a:xfrm>
          <a:prstGeom prst="rect">
            <a:avLst/>
          </a:prstGeom>
          <a:noFill/>
          <a:effectLst>
            <a:outerShdw blurRad="165100" dist="76200" dir="1200000" algn="tl" rotWithShape="0">
              <a:prstClr val="black">
                <a:alpha val="1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52000">
                <a:solidFill>
                  <a:schemeClr val="bg1"/>
                </a:solidFill>
                <a:latin typeface="+mj-lt"/>
              </a:rPr>
              <a:t>4</a:t>
            </a:r>
            <a:endParaRPr lang="zh-CN" altLang="en-US" sz="5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79089" y="2155090"/>
            <a:ext cx="5178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400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总结与展望</a:t>
            </a:r>
          </a:p>
        </p:txBody>
      </p:sp>
      <p:sp>
        <p:nvSpPr>
          <p:cNvPr id="3" name="矩形 2"/>
          <p:cNvSpPr/>
          <p:nvPr/>
        </p:nvSpPr>
        <p:spPr>
          <a:xfrm>
            <a:off x="6007610" y="1397264"/>
            <a:ext cx="274985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altLang="zh-CN" sz="4400">
                <a:solidFill>
                  <a:schemeClr val="bg1"/>
                </a:solidFill>
                <a:latin typeface="Impact"/>
              </a:rPr>
              <a:t>PART THREE</a:t>
            </a:r>
            <a:endParaRPr lang="zh-CN" altLang="en-US" sz="4400">
              <a:solidFill>
                <a:schemeClr val="bg1"/>
              </a:solidFill>
              <a:latin typeface="Impac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36885" y="2691666"/>
            <a:ext cx="5220580" cy="705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未来展望</a:t>
            </a:r>
            <a:endParaRPr lang="en-US" altLang="zh-CN" sz="14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写在最后</a:t>
            </a:r>
          </a:p>
        </p:txBody>
      </p:sp>
    </p:spTree>
    <p:extLst>
      <p:ext uri="{BB962C8B-B14F-4D97-AF65-F5344CB8AC3E}">
        <p14:creationId xmlns:p14="http://schemas.microsoft.com/office/powerpoint/2010/main" val="268172962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尚未解决的问题</a:t>
            </a:r>
          </a:p>
        </p:txBody>
      </p:sp>
      <p:sp>
        <p:nvSpPr>
          <p:cNvPr id="12" name="矩形 11"/>
          <p:cNvSpPr/>
          <p:nvPr/>
        </p:nvSpPr>
        <p:spPr>
          <a:xfrm>
            <a:off x="476520" y="430384"/>
            <a:ext cx="38704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</a:rPr>
              <a:t>Always believe that something wonderful is about to happen.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21550" y="681540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五边形 27"/>
          <p:cNvSpPr/>
          <p:nvPr/>
        </p:nvSpPr>
        <p:spPr>
          <a:xfrm>
            <a:off x="683568" y="1347614"/>
            <a:ext cx="7894223" cy="315035"/>
          </a:xfrm>
          <a:prstGeom prst="homePlate">
            <a:avLst/>
          </a:prstGeom>
          <a:solidFill>
            <a:srgbClr val="BF34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>
                <a:latin typeface="+mj-lt"/>
              </a:rPr>
              <a:t>01</a:t>
            </a:r>
            <a:endParaRPr lang="zh-CN" altLang="en-US" sz="1600">
              <a:latin typeface="+mj-lt"/>
            </a:endParaRPr>
          </a:p>
        </p:txBody>
      </p:sp>
      <p:sp>
        <p:nvSpPr>
          <p:cNvPr id="29" name="五边形 28"/>
          <p:cNvSpPr/>
          <p:nvPr/>
        </p:nvSpPr>
        <p:spPr>
          <a:xfrm>
            <a:off x="2657123" y="1661875"/>
            <a:ext cx="5920668" cy="315035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>
                <a:latin typeface="+mj-lt"/>
              </a:rPr>
              <a:t>02</a:t>
            </a:r>
            <a:endParaRPr lang="zh-CN" altLang="en-US" sz="1600">
              <a:latin typeface="+mj-lt"/>
            </a:endParaRPr>
          </a:p>
        </p:txBody>
      </p:sp>
      <p:sp>
        <p:nvSpPr>
          <p:cNvPr id="31" name="五边形 30"/>
          <p:cNvSpPr/>
          <p:nvPr/>
        </p:nvSpPr>
        <p:spPr>
          <a:xfrm>
            <a:off x="4630678" y="1976910"/>
            <a:ext cx="3947111" cy="315035"/>
          </a:xfrm>
          <a:prstGeom prst="homePlate">
            <a:avLst/>
          </a:prstGeom>
          <a:solidFill>
            <a:srgbClr val="BF34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>
                <a:latin typeface="+mj-lt"/>
              </a:rPr>
              <a:t>03</a:t>
            </a:r>
            <a:endParaRPr lang="zh-CN" altLang="en-US" sz="1600">
              <a:latin typeface="+mj-lt"/>
            </a:endParaRPr>
          </a:p>
        </p:txBody>
      </p:sp>
      <p:sp>
        <p:nvSpPr>
          <p:cNvPr id="33" name="五边形 32"/>
          <p:cNvSpPr/>
          <p:nvPr/>
        </p:nvSpPr>
        <p:spPr>
          <a:xfrm>
            <a:off x="6604234" y="2291944"/>
            <a:ext cx="1973555" cy="315035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>
                <a:latin typeface="+mj-lt"/>
              </a:rPr>
              <a:t>04</a:t>
            </a:r>
            <a:endParaRPr lang="zh-CN" altLang="en-US" sz="1600">
              <a:latin typeface="+mj-l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38562" y="2243794"/>
            <a:ext cx="1890208" cy="1449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单词详情页的星标状态不能保持。目前想到的解决方法是每一次跳转时从数据库中读取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star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字段的状态并进行显示。</a:t>
            </a:r>
          </a:p>
        </p:txBody>
      </p:sp>
      <p:sp>
        <p:nvSpPr>
          <p:cNvPr id="36" name="矩形 35"/>
          <p:cNvSpPr/>
          <p:nvPr/>
        </p:nvSpPr>
        <p:spPr>
          <a:xfrm>
            <a:off x="638561" y="1849927"/>
            <a:ext cx="20185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400" b="1" dirty="0">
                <a:solidFill>
                  <a:srgbClr val="BF342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单词详情页的星标状态</a:t>
            </a:r>
          </a:p>
        </p:txBody>
      </p:sp>
      <p:sp>
        <p:nvSpPr>
          <p:cNvPr id="38" name="矩形 37"/>
          <p:cNvSpPr/>
          <p:nvPr/>
        </p:nvSpPr>
        <p:spPr>
          <a:xfrm>
            <a:off x="4644008" y="2751626"/>
            <a:ext cx="1890208" cy="1998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历史记录在此查询的单词还不能出现在最上面；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另外为了节省空间，还希望只显示若干条（例如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10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条）历史查询记录，但还没有解决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content provider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使用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limit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的方法。</a:t>
            </a:r>
          </a:p>
        </p:txBody>
      </p:sp>
      <p:sp>
        <p:nvSpPr>
          <p:cNvPr id="39" name="矩形 38"/>
          <p:cNvSpPr/>
          <p:nvPr/>
        </p:nvSpPr>
        <p:spPr>
          <a:xfrm>
            <a:off x="4644007" y="2427734"/>
            <a:ext cx="18902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400" b="1" dirty="0">
                <a:solidFill>
                  <a:srgbClr val="BF342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历史记录</a:t>
            </a:r>
          </a:p>
        </p:txBody>
      </p:sp>
      <p:sp>
        <p:nvSpPr>
          <p:cNvPr id="40" name="矩形 39"/>
          <p:cNvSpPr/>
          <p:nvPr/>
        </p:nvSpPr>
        <p:spPr>
          <a:xfrm>
            <a:off x="2618783" y="2497710"/>
            <a:ext cx="1890208" cy="2280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账户界面的头像不能在退出再进入后保持。目前尝试了将头像在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external storage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中的文件路径保存在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shared preferences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中，并在每一次跳转时去读取键值对，但还存在一些小问题。</a:t>
            </a:r>
          </a:p>
        </p:txBody>
      </p:sp>
      <p:sp>
        <p:nvSpPr>
          <p:cNvPr id="42" name="矩形 41"/>
          <p:cNvSpPr/>
          <p:nvPr/>
        </p:nvSpPr>
        <p:spPr>
          <a:xfrm>
            <a:off x="2618782" y="2164962"/>
            <a:ext cx="18902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400" b="1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账户界面的头像</a:t>
            </a:r>
          </a:p>
        </p:txBody>
      </p:sp>
      <p:sp>
        <p:nvSpPr>
          <p:cNvPr id="44" name="矩形 43"/>
          <p:cNvSpPr/>
          <p:nvPr/>
        </p:nvSpPr>
        <p:spPr>
          <a:xfrm>
            <a:off x="6579223" y="3005541"/>
            <a:ext cx="1890208" cy="1172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账户界面的学习时长和今日背单词数目前是写死在程序程序中的，希望后续加以更新。</a:t>
            </a:r>
          </a:p>
        </p:txBody>
      </p:sp>
      <p:sp>
        <p:nvSpPr>
          <p:cNvPr id="45" name="矩形 44"/>
          <p:cNvSpPr/>
          <p:nvPr/>
        </p:nvSpPr>
        <p:spPr>
          <a:xfrm>
            <a:off x="6579222" y="2705022"/>
            <a:ext cx="18902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400" b="1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账户界面</a:t>
            </a:r>
          </a:p>
        </p:txBody>
      </p:sp>
      <p:cxnSp>
        <p:nvCxnSpPr>
          <p:cNvPr id="48" name="直接连接符 47"/>
          <p:cNvCxnSpPr/>
          <p:nvPr/>
        </p:nvCxnSpPr>
        <p:spPr>
          <a:xfrm>
            <a:off x="2528771" y="2645304"/>
            <a:ext cx="0" cy="140261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4553996" y="3012799"/>
            <a:ext cx="0" cy="103511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6534216" y="3305623"/>
            <a:ext cx="0" cy="74229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C8448477-1BF5-405F-8683-AC37188C6DE8}"/>
              </a:ext>
            </a:extLst>
          </p:cNvPr>
          <p:cNvSpPr txBox="1"/>
          <p:nvPr/>
        </p:nvSpPr>
        <p:spPr>
          <a:xfrm>
            <a:off x="638561" y="843558"/>
            <a:ext cx="6813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由于时间关系，还有一些没有解决的小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bug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，会在之后加以改进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…</a:t>
            </a:r>
            <a:endParaRPr lang="zh-CN" altLang="en-US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676216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092459" y="1246789"/>
            <a:ext cx="3638327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1A7BAE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项目介绍</a:t>
            </a:r>
          </a:p>
        </p:txBody>
      </p:sp>
      <p:sp>
        <p:nvSpPr>
          <p:cNvPr id="19" name="矩形 8"/>
          <p:cNvSpPr/>
          <p:nvPr/>
        </p:nvSpPr>
        <p:spPr>
          <a:xfrm>
            <a:off x="597404" y="1221600"/>
            <a:ext cx="478941" cy="388931"/>
          </a:xfrm>
          <a:custGeom>
            <a:avLst/>
            <a:gdLst/>
            <a:ahLst/>
            <a:cxnLst/>
            <a:rect l="l" t="t" r="r" b="b"/>
            <a:pathLst>
              <a:path w="855095" h="855095">
                <a:moveTo>
                  <a:pt x="805897" y="427546"/>
                </a:moveTo>
                <a:lnTo>
                  <a:pt x="855095" y="427546"/>
                </a:lnTo>
                <a:lnTo>
                  <a:pt x="855095" y="855095"/>
                </a:lnTo>
                <a:lnTo>
                  <a:pt x="427546" y="855095"/>
                </a:lnTo>
                <a:lnTo>
                  <a:pt x="427546" y="805897"/>
                </a:lnTo>
                <a:lnTo>
                  <a:pt x="805897" y="805897"/>
                </a:lnTo>
                <a:close/>
                <a:moveTo>
                  <a:pt x="0" y="0"/>
                </a:moveTo>
                <a:lnTo>
                  <a:pt x="427546" y="0"/>
                </a:lnTo>
                <a:lnTo>
                  <a:pt x="427546" y="49196"/>
                </a:lnTo>
                <a:lnTo>
                  <a:pt x="49196" y="49196"/>
                </a:lnTo>
                <a:lnTo>
                  <a:pt x="49196" y="427546"/>
                </a:lnTo>
                <a:lnTo>
                  <a:pt x="0" y="427546"/>
                </a:lnTo>
                <a:close/>
              </a:path>
            </a:pathLst>
          </a:cu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rgbClr val="1A7BAE"/>
                </a:solidFill>
                <a:latin typeface="+mj-lt"/>
              </a:rPr>
              <a:t>01</a:t>
            </a:r>
            <a:endParaRPr lang="zh-CN" altLang="en-US" sz="1600">
              <a:solidFill>
                <a:srgbClr val="1A7BAE"/>
              </a:solidFill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99537" y="1970572"/>
            <a:ext cx="3638327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95BC49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代码设计结构</a:t>
            </a:r>
          </a:p>
        </p:txBody>
      </p:sp>
      <p:sp>
        <p:nvSpPr>
          <p:cNvPr id="22" name="矩形 8"/>
          <p:cNvSpPr/>
          <p:nvPr/>
        </p:nvSpPr>
        <p:spPr>
          <a:xfrm>
            <a:off x="604482" y="1945383"/>
            <a:ext cx="478941" cy="388931"/>
          </a:xfrm>
          <a:custGeom>
            <a:avLst/>
            <a:gdLst/>
            <a:ahLst/>
            <a:cxnLst/>
            <a:rect l="l" t="t" r="r" b="b"/>
            <a:pathLst>
              <a:path w="855095" h="855095">
                <a:moveTo>
                  <a:pt x="805897" y="427546"/>
                </a:moveTo>
                <a:lnTo>
                  <a:pt x="855095" y="427546"/>
                </a:lnTo>
                <a:lnTo>
                  <a:pt x="855095" y="855095"/>
                </a:lnTo>
                <a:lnTo>
                  <a:pt x="427546" y="855095"/>
                </a:lnTo>
                <a:lnTo>
                  <a:pt x="427546" y="805897"/>
                </a:lnTo>
                <a:lnTo>
                  <a:pt x="805897" y="805897"/>
                </a:lnTo>
                <a:close/>
                <a:moveTo>
                  <a:pt x="0" y="0"/>
                </a:moveTo>
                <a:lnTo>
                  <a:pt x="427546" y="0"/>
                </a:lnTo>
                <a:lnTo>
                  <a:pt x="427546" y="49196"/>
                </a:lnTo>
                <a:lnTo>
                  <a:pt x="49196" y="49196"/>
                </a:lnTo>
                <a:lnTo>
                  <a:pt x="49196" y="427546"/>
                </a:lnTo>
                <a:lnTo>
                  <a:pt x="0" y="427546"/>
                </a:lnTo>
                <a:close/>
              </a:path>
            </a:pathLst>
          </a:custGeom>
          <a:solidFill>
            <a:srgbClr val="95B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rgbClr val="95BC49"/>
                </a:solidFill>
                <a:latin typeface="+mj-lt"/>
              </a:rPr>
              <a:t>02</a:t>
            </a:r>
            <a:endParaRPr lang="zh-CN" altLang="en-US" sz="1600">
              <a:solidFill>
                <a:srgbClr val="95BC49"/>
              </a:solidFill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06615" y="2686949"/>
            <a:ext cx="3638327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DA907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Demo</a:t>
            </a:r>
            <a:r>
              <a:rPr lang="zh-CN" altLang="en-US" sz="2000" dirty="0">
                <a:solidFill>
                  <a:srgbClr val="FDA907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演示</a:t>
            </a:r>
          </a:p>
        </p:txBody>
      </p:sp>
      <p:sp>
        <p:nvSpPr>
          <p:cNvPr id="24" name="矩形 8"/>
          <p:cNvSpPr/>
          <p:nvPr/>
        </p:nvSpPr>
        <p:spPr>
          <a:xfrm>
            <a:off x="611560" y="2661760"/>
            <a:ext cx="478941" cy="388931"/>
          </a:xfrm>
          <a:custGeom>
            <a:avLst/>
            <a:gdLst/>
            <a:ahLst/>
            <a:cxnLst/>
            <a:rect l="l" t="t" r="r" b="b"/>
            <a:pathLst>
              <a:path w="855095" h="855095">
                <a:moveTo>
                  <a:pt x="805897" y="427546"/>
                </a:moveTo>
                <a:lnTo>
                  <a:pt x="855095" y="427546"/>
                </a:lnTo>
                <a:lnTo>
                  <a:pt x="855095" y="855095"/>
                </a:lnTo>
                <a:lnTo>
                  <a:pt x="427546" y="855095"/>
                </a:lnTo>
                <a:lnTo>
                  <a:pt x="427546" y="805897"/>
                </a:lnTo>
                <a:lnTo>
                  <a:pt x="805897" y="805897"/>
                </a:lnTo>
                <a:close/>
                <a:moveTo>
                  <a:pt x="0" y="0"/>
                </a:moveTo>
                <a:lnTo>
                  <a:pt x="427546" y="0"/>
                </a:lnTo>
                <a:lnTo>
                  <a:pt x="427546" y="49196"/>
                </a:lnTo>
                <a:lnTo>
                  <a:pt x="49196" y="49196"/>
                </a:lnTo>
                <a:lnTo>
                  <a:pt x="49196" y="427546"/>
                </a:lnTo>
                <a:lnTo>
                  <a:pt x="0" y="427546"/>
                </a:lnTo>
                <a:close/>
              </a:path>
            </a:pathLst>
          </a:custGeom>
          <a:solidFill>
            <a:srgbClr val="FDA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rgbClr val="FDA907"/>
                </a:solidFill>
                <a:latin typeface="+mj-lt"/>
              </a:rPr>
              <a:t>03</a:t>
            </a:r>
            <a:endParaRPr lang="zh-CN" altLang="en-US" sz="1600">
              <a:solidFill>
                <a:srgbClr val="FDA907"/>
              </a:solidFill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13693" y="3403326"/>
            <a:ext cx="3638327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BF342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项目难点与未来展望</a:t>
            </a:r>
          </a:p>
        </p:txBody>
      </p:sp>
      <p:sp>
        <p:nvSpPr>
          <p:cNvPr id="27" name="矩形 8"/>
          <p:cNvSpPr/>
          <p:nvPr/>
        </p:nvSpPr>
        <p:spPr>
          <a:xfrm>
            <a:off x="618638" y="3378137"/>
            <a:ext cx="478941" cy="388931"/>
          </a:xfrm>
          <a:custGeom>
            <a:avLst/>
            <a:gdLst/>
            <a:ahLst/>
            <a:cxnLst/>
            <a:rect l="l" t="t" r="r" b="b"/>
            <a:pathLst>
              <a:path w="855095" h="855095">
                <a:moveTo>
                  <a:pt x="805897" y="427546"/>
                </a:moveTo>
                <a:lnTo>
                  <a:pt x="855095" y="427546"/>
                </a:lnTo>
                <a:lnTo>
                  <a:pt x="855095" y="855095"/>
                </a:lnTo>
                <a:lnTo>
                  <a:pt x="427546" y="855095"/>
                </a:lnTo>
                <a:lnTo>
                  <a:pt x="427546" y="805897"/>
                </a:lnTo>
                <a:lnTo>
                  <a:pt x="805897" y="805897"/>
                </a:lnTo>
                <a:close/>
                <a:moveTo>
                  <a:pt x="0" y="0"/>
                </a:moveTo>
                <a:lnTo>
                  <a:pt x="427546" y="0"/>
                </a:lnTo>
                <a:lnTo>
                  <a:pt x="427546" y="49196"/>
                </a:lnTo>
                <a:lnTo>
                  <a:pt x="49196" y="49196"/>
                </a:lnTo>
                <a:lnTo>
                  <a:pt x="49196" y="427546"/>
                </a:lnTo>
                <a:lnTo>
                  <a:pt x="0" y="427546"/>
                </a:lnTo>
                <a:close/>
              </a:path>
            </a:pathLst>
          </a:custGeom>
          <a:solidFill>
            <a:srgbClr val="BF34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rgbClr val="BF3420"/>
                </a:solidFill>
                <a:latin typeface="+mj-lt"/>
              </a:rPr>
              <a:t>04</a:t>
            </a:r>
            <a:endParaRPr lang="zh-CN" altLang="en-US" sz="1600">
              <a:solidFill>
                <a:srgbClr val="BF3420"/>
              </a:solidFill>
              <a:latin typeface="+mj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887036" y="0"/>
            <a:ext cx="4256964" cy="5143500"/>
            <a:chOff x="566555" y="877035"/>
            <a:chExt cx="2340260" cy="164545"/>
          </a:xfrm>
        </p:grpSpPr>
        <p:sp>
          <p:nvSpPr>
            <p:cNvPr id="12" name="矩形 11"/>
            <p:cNvSpPr/>
            <p:nvPr/>
          </p:nvSpPr>
          <p:spPr>
            <a:xfrm>
              <a:off x="566555" y="877035"/>
              <a:ext cx="585065" cy="164545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151620" y="877035"/>
              <a:ext cx="585065" cy="164545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736685" y="877035"/>
              <a:ext cx="585065" cy="164545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2321750" y="877035"/>
              <a:ext cx="585065" cy="164545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4887036" y="1997305"/>
            <a:ext cx="4256964" cy="926956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solidFill>
                  <a:schemeClr val="bg1"/>
                </a:solidFill>
                <a:latin typeface="+mj-lt"/>
              </a:rPr>
              <a:t>CONTENT</a:t>
            </a:r>
            <a:endParaRPr lang="zh-CN" altLang="en-US" sz="32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8613181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写在最后</a:t>
            </a:r>
          </a:p>
        </p:txBody>
      </p:sp>
      <p:sp>
        <p:nvSpPr>
          <p:cNvPr id="12" name="矩形 11"/>
          <p:cNvSpPr/>
          <p:nvPr/>
        </p:nvSpPr>
        <p:spPr>
          <a:xfrm>
            <a:off x="476520" y="430384"/>
            <a:ext cx="38704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</a:rPr>
              <a:t>Always believe that something wonderful is about to happen.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21550" y="681540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431541" y="1041580"/>
            <a:ext cx="2340258" cy="307296"/>
          </a:xfrm>
          <a:prstGeom prst="rect">
            <a:avLst/>
          </a:prstGeom>
          <a:solidFill>
            <a:srgbClr val="BF34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碎碎念</a:t>
            </a:r>
            <a:endParaRPr lang="en-US" altLang="zh-CN" sz="1400" b="1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431539" y="1399703"/>
            <a:ext cx="8100893" cy="1082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这学期是我第一次接触安卓开发，在此之前从来没有接触过安卓开发，甚至没有接触过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java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-US" altLang="zh-CN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kotlin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等编程语言，偶然在学创的推送中看到了课程的旁听报名，就开始了这段旅程，也是因为这个在写大作业的时候随手将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App name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改成了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【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今生是第一次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】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。因为对安卓框架的不熟悉以及数据库、线程方面的知识也很薄弱，所以在学习和做作业时遇到了好多困难和挑战，但是在这个过程中意外地发现原来自己完成一个又一个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App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是一件虽然痛苦，但是又充满快乐和成就感的事情，属实是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【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人菜瘾又大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】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了哈哈哈。</a:t>
            </a:r>
          </a:p>
        </p:txBody>
      </p:sp>
      <p:sp>
        <p:nvSpPr>
          <p:cNvPr id="59" name="矩形 58"/>
          <p:cNvSpPr/>
          <p:nvPr/>
        </p:nvSpPr>
        <p:spPr>
          <a:xfrm>
            <a:off x="431542" y="2751770"/>
            <a:ext cx="2340257" cy="30729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感恩</a:t>
            </a:r>
            <a:endParaRPr lang="en-US" altLang="zh-CN" sz="1400" b="1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31541" y="3109893"/>
            <a:ext cx="8100891" cy="574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很开心自己将这门课坚持到最后，（虽然拖过了提交大作业的</a:t>
            </a:r>
            <a:r>
              <a:rPr lang="en-US" altLang="zh-CN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ddl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），全当是带给自己的成长和纪念。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感谢学创和字节为我们提供的学习的平台，感谢字节跳动所有工程师的辛苦付出！！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2951820" y="1041580"/>
            <a:ext cx="0" cy="30603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774726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2443344" y="2646642"/>
            <a:ext cx="4256964" cy="69124"/>
            <a:chOff x="566555" y="877035"/>
            <a:chExt cx="2340260" cy="164545"/>
          </a:xfrm>
        </p:grpSpPr>
        <p:sp>
          <p:nvSpPr>
            <p:cNvPr id="20" name="矩形 19"/>
            <p:cNvSpPr/>
            <p:nvPr/>
          </p:nvSpPr>
          <p:spPr>
            <a:xfrm>
              <a:off x="566555" y="877035"/>
              <a:ext cx="585065" cy="164545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151620" y="877035"/>
              <a:ext cx="585065" cy="164545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736685" y="877035"/>
              <a:ext cx="585065" cy="164545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2321750" y="877035"/>
              <a:ext cx="585065" cy="164545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623999" y="2100178"/>
            <a:ext cx="5895655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rgbClr val="1A7BAE"/>
                </a:solidFill>
              </a:rPr>
              <a:t>THANKS</a:t>
            </a:r>
            <a:r>
              <a:rPr lang="en-US" altLang="zh-CN" sz="2800">
                <a:solidFill>
                  <a:srgbClr val="BF3420"/>
                </a:solidFill>
              </a:rPr>
              <a:t> </a:t>
            </a:r>
            <a:r>
              <a:rPr lang="en-US" altLang="zh-CN" sz="2800">
                <a:solidFill>
                  <a:srgbClr val="95BC49"/>
                </a:solidFill>
              </a:rPr>
              <a:t>FOR</a:t>
            </a:r>
            <a:r>
              <a:rPr lang="zh-CN" altLang="en-US" sz="2800">
                <a:solidFill>
                  <a:srgbClr val="1A7BAE"/>
                </a:solidFill>
              </a:rPr>
              <a:t> </a:t>
            </a:r>
            <a:r>
              <a:rPr lang="en-US" altLang="zh-CN" sz="2800">
                <a:solidFill>
                  <a:srgbClr val="FDA907"/>
                </a:solidFill>
              </a:rPr>
              <a:t>YOUR</a:t>
            </a:r>
            <a:r>
              <a:rPr lang="en-US" altLang="zh-CN" sz="2800">
                <a:solidFill>
                  <a:srgbClr val="1A7BAE"/>
                </a:solidFill>
              </a:rPr>
              <a:t> </a:t>
            </a:r>
            <a:r>
              <a:rPr lang="en-US" altLang="zh-CN" sz="2800">
                <a:solidFill>
                  <a:srgbClr val="BF3420"/>
                </a:solidFill>
              </a:rPr>
              <a:t>WATCHING</a:t>
            </a:r>
          </a:p>
        </p:txBody>
      </p:sp>
    </p:spTree>
    <p:extLst>
      <p:ext uri="{BB962C8B-B14F-4D97-AF65-F5344CB8AC3E}">
        <p14:creationId xmlns:p14="http://schemas.microsoft.com/office/powerpoint/2010/main" val="304602243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7B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" y="2166704"/>
            <a:ext cx="9144000" cy="450051"/>
          </a:xfrm>
          <a:prstGeom prst="rect">
            <a:avLst/>
          </a:prstGeom>
          <a:solidFill>
            <a:srgbClr val="1D8A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495" y="-1433695"/>
            <a:ext cx="2723823" cy="8094524"/>
          </a:xfrm>
          <a:prstGeom prst="rect">
            <a:avLst/>
          </a:prstGeom>
          <a:noFill/>
          <a:effectLst>
            <a:outerShdw blurRad="165100" dist="76200" dir="1200000" algn="tl" rotWithShape="0">
              <a:prstClr val="black">
                <a:alpha val="1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52000" dirty="0">
                <a:solidFill>
                  <a:schemeClr val="bg1"/>
                </a:solidFill>
                <a:latin typeface="+mj-lt"/>
              </a:rPr>
              <a:t>1</a:t>
            </a:r>
            <a:endParaRPr lang="zh-CN" altLang="en-US" sz="5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79089" y="2155090"/>
            <a:ext cx="5178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400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项目介绍</a:t>
            </a:r>
          </a:p>
        </p:txBody>
      </p:sp>
      <p:sp>
        <p:nvSpPr>
          <p:cNvPr id="3" name="矩形 2"/>
          <p:cNvSpPr/>
          <p:nvPr/>
        </p:nvSpPr>
        <p:spPr>
          <a:xfrm>
            <a:off x="6504541" y="1397264"/>
            <a:ext cx="225292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altLang="zh-CN" sz="4400">
                <a:solidFill>
                  <a:schemeClr val="bg1"/>
                </a:solidFill>
                <a:latin typeface="Impact"/>
              </a:rPr>
              <a:t>PART ONE</a:t>
            </a:r>
            <a:endParaRPr lang="zh-CN" altLang="en-US" sz="4400">
              <a:solidFill>
                <a:schemeClr val="bg1"/>
              </a:solidFill>
              <a:latin typeface="Impac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36885" y="2691666"/>
            <a:ext cx="5220580" cy="382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项目概况</a:t>
            </a:r>
          </a:p>
        </p:txBody>
      </p:sp>
    </p:spTree>
    <p:extLst>
      <p:ext uri="{BB962C8B-B14F-4D97-AF65-F5344CB8AC3E}">
        <p14:creationId xmlns:p14="http://schemas.microsoft.com/office/powerpoint/2010/main" val="117835216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项目概况</a:t>
            </a:r>
          </a:p>
        </p:txBody>
      </p:sp>
      <p:sp>
        <p:nvSpPr>
          <p:cNvPr id="12" name="矩形 11"/>
          <p:cNvSpPr/>
          <p:nvPr/>
        </p:nvSpPr>
        <p:spPr>
          <a:xfrm>
            <a:off x="476520" y="430384"/>
            <a:ext cx="38704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Always believe that something wonderful is about to happen.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21550" y="681540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3199348" y="1491630"/>
            <a:ext cx="2745305" cy="2745305"/>
          </a:xfrm>
          <a:prstGeom prst="ellipse">
            <a:avLst/>
          </a:prstGeom>
          <a:noFill/>
          <a:ln>
            <a:solidFill>
              <a:srgbClr val="1A7BAE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589058" y="1491630"/>
            <a:ext cx="2745305" cy="2745305"/>
          </a:xfrm>
          <a:prstGeom prst="ellipse">
            <a:avLst/>
          </a:prstGeom>
          <a:noFill/>
          <a:ln>
            <a:solidFill>
              <a:srgbClr val="1A7B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949406" y="2424974"/>
            <a:ext cx="2024606" cy="1186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该模块采用了</a:t>
            </a:r>
            <a:r>
              <a:rPr lang="zh-CN" altLang="en-US" sz="1200" b="1" dirty="0">
                <a:solidFill>
                  <a:srgbClr val="1A7BAE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有道词典</a:t>
            </a:r>
            <a:r>
              <a:rPr lang="en-US" altLang="zh-CN" sz="1200" b="1" dirty="0">
                <a:solidFill>
                  <a:srgbClr val="1A7BAE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API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，可以搜索返回单词的</a:t>
            </a:r>
            <a:r>
              <a:rPr lang="zh-CN" altLang="en-US" sz="1200" b="1" dirty="0">
                <a:solidFill>
                  <a:srgbClr val="1A7BAE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音标、释义、词态变化、例句、考试类型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等信息，也可以</a:t>
            </a:r>
            <a:r>
              <a:rPr lang="zh-CN" altLang="en-US" sz="1200" b="1" dirty="0">
                <a:solidFill>
                  <a:srgbClr val="1A7BAE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获取单词发音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</a:p>
        </p:txBody>
      </p:sp>
      <p:sp>
        <p:nvSpPr>
          <p:cNvPr id="3" name="矩形 2"/>
          <p:cNvSpPr/>
          <p:nvPr/>
        </p:nvSpPr>
        <p:spPr>
          <a:xfrm>
            <a:off x="1459008" y="2031690"/>
            <a:ext cx="10054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b="1" dirty="0">
                <a:solidFill>
                  <a:srgbClr val="1A7BAE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查词功能</a:t>
            </a:r>
          </a:p>
        </p:txBody>
      </p:sp>
      <p:sp>
        <p:nvSpPr>
          <p:cNvPr id="35" name="矩形 34"/>
          <p:cNvSpPr/>
          <p:nvPr/>
        </p:nvSpPr>
        <p:spPr>
          <a:xfrm>
            <a:off x="3694401" y="2428088"/>
            <a:ext cx="1889901" cy="964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在单词详情页面可通过</a:t>
            </a:r>
            <a:r>
              <a:rPr lang="zh-CN" altLang="en-US" sz="1200" b="1" dirty="0">
                <a:solidFill>
                  <a:srgbClr val="1A7BAE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星标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的方式将单词加入生词本，生词本在工程中以</a:t>
            </a:r>
            <a:r>
              <a:rPr lang="en-US" altLang="zh-CN" sz="1200" b="1" dirty="0">
                <a:solidFill>
                  <a:srgbClr val="1A7BAE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SQLite</a:t>
            </a:r>
            <a:r>
              <a:rPr lang="zh-CN" altLang="en-US" sz="1200" b="1" dirty="0">
                <a:solidFill>
                  <a:srgbClr val="1A7BAE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数据库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的方式存储。</a:t>
            </a:r>
          </a:p>
        </p:txBody>
      </p:sp>
      <p:sp>
        <p:nvSpPr>
          <p:cNvPr id="36" name="矩形 35"/>
          <p:cNvSpPr/>
          <p:nvPr/>
        </p:nvSpPr>
        <p:spPr>
          <a:xfrm>
            <a:off x="3966706" y="2031690"/>
            <a:ext cx="12105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b="1" dirty="0">
                <a:solidFill>
                  <a:srgbClr val="1A7BAE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单词本功能</a:t>
            </a:r>
          </a:p>
        </p:txBody>
      </p:sp>
      <p:sp>
        <p:nvSpPr>
          <p:cNvPr id="37" name="椭圆 36"/>
          <p:cNvSpPr/>
          <p:nvPr/>
        </p:nvSpPr>
        <p:spPr>
          <a:xfrm>
            <a:off x="5826149" y="1504153"/>
            <a:ext cx="2745305" cy="2745305"/>
          </a:xfrm>
          <a:prstGeom prst="ellipse">
            <a:avLst/>
          </a:prstGeom>
          <a:noFill/>
          <a:ln>
            <a:solidFill>
              <a:srgbClr val="1A7B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6233157" y="2424974"/>
            <a:ext cx="2159621" cy="1186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用户可实现</a:t>
            </a:r>
            <a:r>
              <a:rPr lang="zh-CN" altLang="en-US" sz="1200" b="1" dirty="0">
                <a:solidFill>
                  <a:srgbClr val="1A7BAE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账户的注册、登录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等操作，用户信息在工程中以</a:t>
            </a:r>
            <a:r>
              <a:rPr lang="en-US" altLang="zh-CN" sz="1200" b="1" dirty="0">
                <a:solidFill>
                  <a:srgbClr val="1A7BAE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SQLite</a:t>
            </a:r>
            <a:r>
              <a:rPr lang="zh-CN" altLang="en-US" sz="1200" b="1" dirty="0">
                <a:solidFill>
                  <a:srgbClr val="1A7BAE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数据库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的方式存储，并采用</a:t>
            </a:r>
            <a:r>
              <a:rPr lang="en-US" altLang="zh-CN" sz="1200" b="1" dirty="0">
                <a:solidFill>
                  <a:srgbClr val="1A7BAE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Shared Preferences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的方式保留用户的登录信息。</a:t>
            </a:r>
          </a:p>
        </p:txBody>
      </p:sp>
      <p:sp>
        <p:nvSpPr>
          <p:cNvPr id="39" name="矩形 38"/>
          <p:cNvSpPr/>
          <p:nvPr/>
        </p:nvSpPr>
        <p:spPr>
          <a:xfrm>
            <a:off x="6371811" y="2031690"/>
            <a:ext cx="16209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b="1" dirty="0">
                <a:solidFill>
                  <a:srgbClr val="1A7BAE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注册与登录系统</a:t>
            </a:r>
          </a:p>
        </p:txBody>
      </p:sp>
      <p:sp>
        <p:nvSpPr>
          <p:cNvPr id="40" name="矩形 39"/>
          <p:cNvSpPr/>
          <p:nvPr/>
        </p:nvSpPr>
        <p:spPr>
          <a:xfrm>
            <a:off x="931762" y="819179"/>
            <a:ext cx="7279095" cy="382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本项目完成了一款用于</a:t>
            </a:r>
            <a:r>
              <a:rPr lang="zh-CN" altLang="en-US" sz="1400" b="1" dirty="0">
                <a:solidFill>
                  <a:srgbClr val="1A7BAE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英语单词翻译和生词整理与学习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APP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，主要包含以下三个功能模块：</a:t>
            </a:r>
          </a:p>
        </p:txBody>
      </p:sp>
      <p:sp>
        <p:nvSpPr>
          <p:cNvPr id="2" name="椭圆 1"/>
          <p:cNvSpPr/>
          <p:nvPr/>
        </p:nvSpPr>
        <p:spPr>
          <a:xfrm>
            <a:off x="757672" y="1727752"/>
            <a:ext cx="393948" cy="393948"/>
          </a:xfrm>
          <a:prstGeom prst="ellipse">
            <a:avLst/>
          </a:pr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367962" y="1727752"/>
            <a:ext cx="393948" cy="393948"/>
          </a:xfrm>
          <a:prstGeom prst="ellipse">
            <a:avLst/>
          </a:pr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5978252" y="1727752"/>
            <a:ext cx="393948" cy="393948"/>
          </a:xfrm>
          <a:prstGeom prst="ellipse">
            <a:avLst/>
          </a:pr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80557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APP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界面展示</a:t>
            </a:r>
          </a:p>
        </p:txBody>
      </p:sp>
      <p:sp>
        <p:nvSpPr>
          <p:cNvPr id="12" name="矩形 11"/>
          <p:cNvSpPr/>
          <p:nvPr/>
        </p:nvSpPr>
        <p:spPr>
          <a:xfrm>
            <a:off x="476520" y="430384"/>
            <a:ext cx="38704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Always believe that something wonderful is about to happen.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530975" y="1851670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DDB880A8-95B4-45CA-8A0E-DE1409272FC3}"/>
              </a:ext>
            </a:extLst>
          </p:cNvPr>
          <p:cNvSpPr/>
          <p:nvPr/>
        </p:nvSpPr>
        <p:spPr>
          <a:xfrm>
            <a:off x="692962" y="852016"/>
            <a:ext cx="3573093" cy="307296"/>
          </a:xfrm>
          <a:prstGeom prst="rect">
            <a:avLst/>
          </a:prstGeom>
          <a:solidFill>
            <a:srgbClr val="1D8A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600" b="1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1  </a:t>
            </a:r>
            <a:r>
              <a:rPr lang="zh-CN" altLang="en-US" sz="1600" b="1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查词功能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7D4E1E6-F823-4B2A-B369-ADF130ED6C9D}"/>
              </a:ext>
            </a:extLst>
          </p:cNvPr>
          <p:cNvSpPr/>
          <p:nvPr/>
        </p:nvSpPr>
        <p:spPr>
          <a:xfrm>
            <a:off x="4685062" y="852016"/>
            <a:ext cx="3537667" cy="307296"/>
          </a:xfrm>
          <a:prstGeom prst="rect">
            <a:avLst/>
          </a:prstGeom>
          <a:solidFill>
            <a:srgbClr val="1D8A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600" b="1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2  </a:t>
            </a:r>
            <a:r>
              <a:rPr lang="zh-CN" altLang="en-US" sz="1600" b="1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单词本功能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8A2C154-55CD-4520-8240-AA7FF73732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63" y="1263605"/>
            <a:ext cx="1676023" cy="36313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400BDE5-5D62-4073-9707-2A39134B14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062" y="1263606"/>
            <a:ext cx="1676022" cy="36313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B9F0114-D358-44FE-B351-84E29E187D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707" y="1263606"/>
            <a:ext cx="1676022" cy="36313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CD84C95-BD4C-4D3B-9B4D-E3E2C36A0A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033" y="1263603"/>
            <a:ext cx="1676023" cy="363138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1219682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APP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界面展示（续）</a:t>
            </a:r>
          </a:p>
        </p:txBody>
      </p:sp>
      <p:sp>
        <p:nvSpPr>
          <p:cNvPr id="12" name="矩形 11"/>
          <p:cNvSpPr/>
          <p:nvPr/>
        </p:nvSpPr>
        <p:spPr>
          <a:xfrm>
            <a:off x="476520" y="430384"/>
            <a:ext cx="38704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Always believe that something wonderful is about to happen.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21550" y="681540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73149C37-778B-4770-89EB-D0FBD6B419D5}"/>
              </a:ext>
            </a:extLst>
          </p:cNvPr>
          <p:cNvSpPr/>
          <p:nvPr/>
        </p:nvSpPr>
        <p:spPr>
          <a:xfrm>
            <a:off x="1436096" y="830494"/>
            <a:ext cx="6007380" cy="307296"/>
          </a:xfrm>
          <a:prstGeom prst="rect">
            <a:avLst/>
          </a:prstGeom>
          <a:solidFill>
            <a:srgbClr val="1D8A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600" b="1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3  </a:t>
            </a:r>
            <a:r>
              <a:rPr lang="zh-CN" altLang="en-US" sz="1600" b="1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注册与登录系统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D4797155-236C-4A9C-9B89-A354FB5B60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765" y="1224138"/>
            <a:ext cx="1718711" cy="37238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90E9E152-E6C1-4135-AEBB-9A3C031D2B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095" y="1224138"/>
            <a:ext cx="1718711" cy="37238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362A038A-304F-4DF4-869E-22CCEC7B5E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224140"/>
            <a:ext cx="1718711" cy="372387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5864404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" y="2166704"/>
            <a:ext cx="9144000" cy="4500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495" y="-1433695"/>
            <a:ext cx="3531736" cy="8094524"/>
          </a:xfrm>
          <a:prstGeom prst="rect">
            <a:avLst/>
          </a:prstGeom>
          <a:noFill/>
          <a:effectLst>
            <a:outerShdw blurRad="165100" dist="76200" dir="1200000" algn="tl" rotWithShape="0">
              <a:prstClr val="black">
                <a:alpha val="1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52000">
                <a:solidFill>
                  <a:schemeClr val="bg1"/>
                </a:solidFill>
                <a:latin typeface="+mj-lt"/>
              </a:rPr>
              <a:t>2</a:t>
            </a:r>
            <a:endParaRPr lang="zh-CN" altLang="en-US" sz="5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79089" y="2155090"/>
            <a:ext cx="5178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400" dirty="0">
                <a:solidFill>
                  <a:schemeClr val="bg1"/>
                </a:solidFill>
              </a:rPr>
              <a:t>代码设计结构</a:t>
            </a:r>
          </a:p>
        </p:txBody>
      </p:sp>
      <p:sp>
        <p:nvSpPr>
          <p:cNvPr id="3" name="矩形 2"/>
          <p:cNvSpPr/>
          <p:nvPr/>
        </p:nvSpPr>
        <p:spPr>
          <a:xfrm>
            <a:off x="6312629" y="1397264"/>
            <a:ext cx="244483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altLang="zh-CN" sz="4400">
                <a:solidFill>
                  <a:schemeClr val="bg1"/>
                </a:solidFill>
                <a:latin typeface="Impact"/>
              </a:rPr>
              <a:t>PART TWO</a:t>
            </a:r>
            <a:endParaRPr lang="zh-CN" altLang="en-US" sz="4400">
              <a:solidFill>
                <a:schemeClr val="bg1"/>
              </a:solidFill>
              <a:latin typeface="Impac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36885" y="2691666"/>
            <a:ext cx="5220580" cy="2186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总体设计框架</a:t>
            </a:r>
            <a:endParaRPr lang="en-US" altLang="zh-CN" sz="14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代码结构说明</a:t>
            </a:r>
            <a:endParaRPr lang="en-US" altLang="zh-CN" sz="14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网络请求模块</a:t>
            </a:r>
            <a:endParaRPr lang="en-US" altLang="zh-CN" sz="14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数据库模块</a:t>
            </a:r>
            <a:endParaRPr lang="en-US" altLang="zh-CN" sz="14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注册与登录系统</a:t>
            </a:r>
            <a:endParaRPr lang="en-US" altLang="zh-CN" sz="14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 algn="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100" dirty="0">
              <a:solidFill>
                <a:schemeClr val="bg1"/>
              </a:solidFill>
              <a:latin typeface="+mn-ea"/>
            </a:endParaRPr>
          </a:p>
          <a:p>
            <a:pPr marL="171450" indent="-171450" algn="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1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6688876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总体设计框架</a:t>
            </a:r>
          </a:p>
        </p:txBody>
      </p:sp>
      <p:sp>
        <p:nvSpPr>
          <p:cNvPr id="12" name="矩形 11"/>
          <p:cNvSpPr/>
          <p:nvPr/>
        </p:nvSpPr>
        <p:spPr>
          <a:xfrm>
            <a:off x="476520" y="430384"/>
            <a:ext cx="38704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</a:rPr>
              <a:t>Always believe that something wonderful is about to happen.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21550" y="681540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420131A5-6D1D-4D5B-B52A-0D199E6D6F7E}"/>
              </a:ext>
            </a:extLst>
          </p:cNvPr>
          <p:cNvSpPr/>
          <p:nvPr/>
        </p:nvSpPr>
        <p:spPr>
          <a:xfrm>
            <a:off x="3666560" y="1502676"/>
            <a:ext cx="1515443" cy="124335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单词表</a:t>
            </a:r>
            <a:endParaRPr lang="en-US" altLang="zh-CN" sz="14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551D0AD-8E54-4B92-9099-B172598047F8}"/>
              </a:ext>
            </a:extLst>
          </p:cNvPr>
          <p:cNvSpPr/>
          <p:nvPr/>
        </p:nvSpPr>
        <p:spPr>
          <a:xfrm>
            <a:off x="3442964" y="1084872"/>
            <a:ext cx="1957455" cy="324857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EFA067F5-749C-472A-97D4-BDDB674C8330}"/>
              </a:ext>
            </a:extLst>
          </p:cNvPr>
          <p:cNvSpPr/>
          <p:nvPr/>
        </p:nvSpPr>
        <p:spPr>
          <a:xfrm>
            <a:off x="3662979" y="2916300"/>
            <a:ext cx="1510968" cy="1243351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用户信息表</a:t>
            </a: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E97EA8A5-917B-461C-B76A-AF2900254006}"/>
              </a:ext>
            </a:extLst>
          </p:cNvPr>
          <p:cNvSpPr/>
          <p:nvPr/>
        </p:nvSpPr>
        <p:spPr>
          <a:xfrm>
            <a:off x="1547665" y="1502676"/>
            <a:ext cx="1612304" cy="124335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网络请求模块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FDAF82B8-6401-448D-9222-4128D9E36734}"/>
              </a:ext>
            </a:extLst>
          </p:cNvPr>
          <p:cNvSpPr/>
          <p:nvPr/>
        </p:nvSpPr>
        <p:spPr>
          <a:xfrm>
            <a:off x="5652120" y="1563638"/>
            <a:ext cx="1630321" cy="444613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生词本</a:t>
            </a: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C0E83AC3-EA9D-4853-86B5-AE4B2F02E967}"/>
              </a:ext>
            </a:extLst>
          </p:cNvPr>
          <p:cNvSpPr/>
          <p:nvPr/>
        </p:nvSpPr>
        <p:spPr>
          <a:xfrm>
            <a:off x="5652120" y="2134830"/>
            <a:ext cx="1630321" cy="444613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历史记录显示</a:t>
            </a: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A050B786-2340-4E13-82DC-336654288A4E}"/>
              </a:ext>
            </a:extLst>
          </p:cNvPr>
          <p:cNvSpPr/>
          <p:nvPr/>
        </p:nvSpPr>
        <p:spPr>
          <a:xfrm>
            <a:off x="5677983" y="2982365"/>
            <a:ext cx="1630321" cy="444613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用户注册</a:t>
            </a: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AC002AB5-470E-43C2-B514-F01A4292837E}"/>
              </a:ext>
            </a:extLst>
          </p:cNvPr>
          <p:cNvSpPr/>
          <p:nvPr/>
        </p:nvSpPr>
        <p:spPr>
          <a:xfrm>
            <a:off x="5677983" y="3602684"/>
            <a:ext cx="1630321" cy="444613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用户登录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4B3BF9D-6877-477F-A2F0-5967395D1C04}"/>
              </a:ext>
            </a:extLst>
          </p:cNvPr>
          <p:cNvSpPr txBox="1"/>
          <p:nvPr/>
        </p:nvSpPr>
        <p:spPr>
          <a:xfrm>
            <a:off x="3666560" y="1141909"/>
            <a:ext cx="1638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SQLite</a:t>
            </a:r>
            <a:r>
              <a: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数据库模块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0CEF008E-C82E-46E1-9ED4-FD49F8799C69}"/>
              </a:ext>
            </a:extLst>
          </p:cNvPr>
          <p:cNvCxnSpPr>
            <a:cxnSpLocks/>
          </p:cNvCxnSpPr>
          <p:nvPr/>
        </p:nvCxnSpPr>
        <p:spPr>
          <a:xfrm>
            <a:off x="5245345" y="1785945"/>
            <a:ext cx="303770" cy="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677830CA-EDD3-480F-B611-55F918341BE0}"/>
              </a:ext>
            </a:extLst>
          </p:cNvPr>
          <p:cNvCxnSpPr>
            <a:cxnSpLocks/>
          </p:cNvCxnSpPr>
          <p:nvPr/>
        </p:nvCxnSpPr>
        <p:spPr>
          <a:xfrm>
            <a:off x="5237481" y="2369540"/>
            <a:ext cx="311634" cy="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1E40AB93-1A75-4906-BE97-E3C43CABFCC1}"/>
              </a:ext>
            </a:extLst>
          </p:cNvPr>
          <p:cNvCxnSpPr>
            <a:cxnSpLocks/>
          </p:cNvCxnSpPr>
          <p:nvPr/>
        </p:nvCxnSpPr>
        <p:spPr>
          <a:xfrm>
            <a:off x="5213673" y="3822648"/>
            <a:ext cx="404163" cy="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EC4EFBD1-A18A-4BED-A6F8-E209F97EA3BD}"/>
              </a:ext>
            </a:extLst>
          </p:cNvPr>
          <p:cNvCxnSpPr>
            <a:cxnSpLocks/>
          </p:cNvCxnSpPr>
          <p:nvPr/>
        </p:nvCxnSpPr>
        <p:spPr>
          <a:xfrm flipH="1">
            <a:off x="5182003" y="3222077"/>
            <a:ext cx="435833" cy="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FBA8CF6C-ED56-49FB-86E2-B9470920428F}"/>
              </a:ext>
            </a:extLst>
          </p:cNvPr>
          <p:cNvCxnSpPr>
            <a:cxnSpLocks/>
          </p:cNvCxnSpPr>
          <p:nvPr/>
        </p:nvCxnSpPr>
        <p:spPr>
          <a:xfrm>
            <a:off x="3223921" y="2083278"/>
            <a:ext cx="438085" cy="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833564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代码结构说明</a:t>
            </a:r>
          </a:p>
        </p:txBody>
      </p:sp>
      <p:sp>
        <p:nvSpPr>
          <p:cNvPr id="12" name="矩形 11"/>
          <p:cNvSpPr/>
          <p:nvPr/>
        </p:nvSpPr>
        <p:spPr>
          <a:xfrm>
            <a:off x="476520" y="430384"/>
            <a:ext cx="38704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</a:rPr>
              <a:t>Always believe that something wonderful is about to happen.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21550" y="681540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56301D5D-7564-48AF-A100-AA5FD6E6A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403" y="627534"/>
            <a:ext cx="1888708" cy="414742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F7A9D12-72B3-410A-BEF1-201388DC634C}"/>
              </a:ext>
            </a:extLst>
          </p:cNvPr>
          <p:cNvSpPr txBox="1"/>
          <p:nvPr/>
        </p:nvSpPr>
        <p:spPr>
          <a:xfrm>
            <a:off x="395536" y="842122"/>
            <a:ext cx="5904656" cy="473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在页面布局方面，查词、生词本和个人信息三个功能模块由</a:t>
            </a:r>
            <a:r>
              <a:rPr lang="en-US" altLang="zh-CN" sz="1400" b="1" dirty="0" err="1">
                <a:solidFill>
                  <a:schemeClr val="accent3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ViewPager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和</a:t>
            </a:r>
            <a:r>
              <a:rPr lang="en-US" altLang="zh-CN" sz="1400" b="1" dirty="0" err="1">
                <a:solidFill>
                  <a:schemeClr val="accent3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TabLayout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控件组织：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查词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Page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和生词本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Page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的功能分别由</a:t>
            </a:r>
            <a:r>
              <a:rPr lang="en-US" altLang="zh-CN" sz="1400" dirty="0" err="1">
                <a:latin typeface="等线" panose="02010600030101010101" pitchFamily="2" charset="-122"/>
                <a:ea typeface="等线" panose="02010600030101010101" pitchFamily="2" charset="-122"/>
              </a:rPr>
              <a:t>SearchFragment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和</a:t>
            </a:r>
            <a:r>
              <a:rPr lang="en-US" altLang="zh-CN" sz="1400" dirty="0" err="1">
                <a:latin typeface="等线" panose="02010600030101010101" pitchFamily="2" charset="-122"/>
                <a:ea typeface="等线" panose="02010600030101010101" pitchFamily="2" charset="-122"/>
              </a:rPr>
              <a:t>WordsbookFragment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实现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个人信息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Page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由于涉及到登录、注册、个人空间等多个界面显示，采用</a:t>
            </a:r>
            <a:r>
              <a:rPr lang="en-US" altLang="zh-CN" sz="1400" dirty="0" err="1">
                <a:latin typeface="等线" panose="02010600030101010101" pitchFamily="2" charset="-122"/>
                <a:ea typeface="等线" panose="02010600030101010101" pitchFamily="2" charset="-122"/>
              </a:rPr>
              <a:t>RootFragment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作为一个父容器，并根据相应的逻辑切换到</a:t>
            </a:r>
            <a:r>
              <a:rPr lang="en-US" altLang="zh-CN" sz="1400" dirty="0" err="1">
                <a:latin typeface="等线" panose="02010600030101010101" pitchFamily="2" charset="-122"/>
                <a:ea typeface="等线" panose="02010600030101010101" pitchFamily="2" charset="-122"/>
              </a:rPr>
              <a:t>MyFragment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-US" altLang="zh-CN" sz="1400" dirty="0" err="1">
                <a:latin typeface="等线" panose="02010600030101010101" pitchFamily="2" charset="-122"/>
                <a:ea typeface="等线" panose="02010600030101010101" pitchFamily="2" charset="-122"/>
              </a:rPr>
              <a:t>RegisterFragment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和</a:t>
            </a:r>
            <a:r>
              <a:rPr lang="en-US" altLang="zh-CN" sz="1400" dirty="0" err="1">
                <a:latin typeface="等线" panose="02010600030101010101" pitchFamily="2" charset="-122"/>
                <a:ea typeface="等线" panose="02010600030101010101" pitchFamily="2" charset="-122"/>
              </a:rPr>
              <a:t>AccountFragment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20000"/>
              </a:lnSpc>
            </a:pP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在数据存储方面，涉及到用</a:t>
            </a:r>
            <a:r>
              <a:rPr lang="en-US" altLang="zh-CN" sz="1400" b="1" dirty="0">
                <a:solidFill>
                  <a:schemeClr val="accent3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SQLite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存储的单词表和用户信息表，以及一个用于存储轻量级键值对的</a:t>
            </a:r>
            <a:r>
              <a:rPr lang="en-US" altLang="zh-CN" sz="1400" b="1" dirty="0">
                <a:solidFill>
                  <a:schemeClr val="accent3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Shared Preferences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latin typeface="等线" panose="02010600030101010101" pitchFamily="2" charset="-122"/>
                <a:ea typeface="等线" panose="02010600030101010101" pitchFamily="2" charset="-122"/>
              </a:rPr>
              <a:t>DBHelper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：定义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SQLite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数据表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latin typeface="等线" panose="02010600030101010101" pitchFamily="2" charset="-122"/>
                <a:ea typeface="等线" panose="02010600030101010101" pitchFamily="2" charset="-122"/>
              </a:rPr>
              <a:t>WordBookProvider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：继承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Content Provider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类定义数据库操作方法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latin typeface="等线" panose="02010600030101010101" pitchFamily="2" charset="-122"/>
                <a:ea typeface="等线" panose="02010600030101010101" pitchFamily="2" charset="-122"/>
              </a:rPr>
              <a:t>AppPreferences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：轻量级键值对的定义和初始化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400" b="1" dirty="0">
              <a:solidFill>
                <a:schemeClr val="accent3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latin typeface="等线" panose="02010600030101010101" pitchFamily="2" charset="-122"/>
                <a:ea typeface="等线" panose="02010600030101010101" pitchFamily="2" charset="-122"/>
              </a:rPr>
              <a:t>WordDetailActivity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：点击查词后跳转的单词详情界面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20000"/>
              </a:lnSpc>
            </a:pP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344488A-9ED2-4A44-A85C-50D7BFA283AB}"/>
              </a:ext>
            </a:extLst>
          </p:cNvPr>
          <p:cNvSpPr/>
          <p:nvPr/>
        </p:nvSpPr>
        <p:spPr>
          <a:xfrm>
            <a:off x="6797913" y="2704164"/>
            <a:ext cx="1302479" cy="875698"/>
          </a:xfrm>
          <a:prstGeom prst="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F02C6B-85BA-4274-B99A-9C789620381A}"/>
              </a:ext>
            </a:extLst>
          </p:cNvPr>
          <p:cNvSpPr txBox="1"/>
          <p:nvPr/>
        </p:nvSpPr>
        <p:spPr>
          <a:xfrm>
            <a:off x="8100392" y="2988124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95BC49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页面布局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21C2350-6F45-414F-B070-81A0BA802642}"/>
              </a:ext>
            </a:extLst>
          </p:cNvPr>
          <p:cNvSpPr/>
          <p:nvPr/>
        </p:nvSpPr>
        <p:spPr>
          <a:xfrm>
            <a:off x="6876256" y="2139702"/>
            <a:ext cx="1080120" cy="432048"/>
          </a:xfrm>
          <a:prstGeom prst="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8875C17-0118-44F5-8231-67B0DD679525}"/>
              </a:ext>
            </a:extLst>
          </p:cNvPr>
          <p:cNvSpPr txBox="1"/>
          <p:nvPr/>
        </p:nvSpPr>
        <p:spPr>
          <a:xfrm>
            <a:off x="8028384" y="2201837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95BC49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数据库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E92EC78-E922-473A-9F75-06AF8FBDF054}"/>
              </a:ext>
            </a:extLst>
          </p:cNvPr>
          <p:cNvSpPr/>
          <p:nvPr/>
        </p:nvSpPr>
        <p:spPr>
          <a:xfrm>
            <a:off x="6876256" y="1131590"/>
            <a:ext cx="1080120" cy="216024"/>
          </a:xfrm>
          <a:prstGeom prst="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79053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常用字体2">
      <a:majorFont>
        <a:latin typeface="Impact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A7BAE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3012</TotalTime>
  <Words>1416</Words>
  <Application>Microsoft Office PowerPoint</Application>
  <PresentationFormat>全屏显示(16:9)</PresentationFormat>
  <Paragraphs>206</Paragraphs>
  <Slides>21</Slides>
  <Notes>1</Notes>
  <HiddenSlides>0</HiddenSlides>
  <MMClips>5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等线</vt:lpstr>
      <vt:lpstr>方正粗黑宋简体</vt:lpstr>
      <vt:lpstr>微软雅黑</vt:lpstr>
      <vt:lpstr>Arial</vt:lpstr>
      <vt:lpstr>Calibri</vt:lpstr>
      <vt:lpstr>Impact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吕 嘉溪</cp:lastModifiedBy>
  <cp:revision>591</cp:revision>
  <dcterms:modified xsi:type="dcterms:W3CDTF">2021-12-20T05:27:50Z</dcterms:modified>
</cp:coreProperties>
</file>